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1" r:id="rId2"/>
    <p:sldId id="279" r:id="rId3"/>
    <p:sldId id="423" r:id="rId4"/>
    <p:sldId id="390" r:id="rId5"/>
    <p:sldId id="256" r:id="rId6"/>
    <p:sldId id="404" r:id="rId7"/>
    <p:sldId id="405" r:id="rId8"/>
    <p:sldId id="406" r:id="rId9"/>
    <p:sldId id="408" r:id="rId10"/>
    <p:sldId id="409" r:id="rId11"/>
    <p:sldId id="410" r:id="rId12"/>
    <p:sldId id="411" r:id="rId13"/>
    <p:sldId id="412" r:id="rId14"/>
    <p:sldId id="413" r:id="rId15"/>
    <p:sldId id="414" r:id="rId16"/>
    <p:sldId id="421" r:id="rId17"/>
    <p:sldId id="422" r:id="rId18"/>
  </p:sldIdLst>
  <p:sldSz cx="9144000" cy="6858000" type="screen4x3"/>
  <p:notesSz cx="6881813" cy="100028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8D5C"/>
    <a:srgbClr val="FFFF66"/>
    <a:srgbClr val="DFCEBB"/>
    <a:srgbClr val="E7E5C7"/>
    <a:srgbClr val="EAD5FF"/>
    <a:srgbClr val="F3E7FF"/>
    <a:srgbClr val="EEDDFF"/>
    <a:srgbClr val="FFCCFF"/>
    <a:srgbClr val="F5EBEB"/>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8603FDC-E32A-4AB5-989C-0864C3EAD2B8}" styleName="Styl z motywem 2 — Ak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Styl pośredni 1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06799F8-075E-4A3A-A7F6-7FBC6576F1A4}" styleName="Styl z motywem 2 — Ak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 z motywem 2 — Ak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 pośredni 4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p:cViewPr varScale="1">
        <p:scale>
          <a:sx n="105" d="100"/>
          <a:sy n="105" d="100"/>
        </p:scale>
        <p:origin x="15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pl-PL"/>
          </a:p>
        </p:txBody>
      </p:sp>
      <p:sp>
        <p:nvSpPr>
          <p:cNvPr id="3" name="Symbol zastępczy daty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1F31225F-F16C-4DE8-A0B5-943D58771383}" type="datetimeFigureOut">
              <a:rPr lang="pl-PL" smtClean="0"/>
              <a:pPr/>
              <a:t>15.12.2021</a:t>
            </a:fld>
            <a:endParaRPr lang="pl-PL"/>
          </a:p>
        </p:txBody>
      </p:sp>
      <p:sp>
        <p:nvSpPr>
          <p:cNvPr id="4" name="Symbol zastępczy obrazu slajdu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pl-PL"/>
          </a:p>
        </p:txBody>
      </p:sp>
      <p:sp>
        <p:nvSpPr>
          <p:cNvPr id="5" name="Symbol zastępczy notatek 4"/>
          <p:cNvSpPr>
            <a:spLocks noGrp="1"/>
          </p:cNvSpPr>
          <p:nvPr>
            <p:ph type="body" sz="quarter" idx="3"/>
          </p:nvPr>
        </p:nvSpPr>
        <p:spPr>
          <a:xfrm>
            <a:off x="688182" y="4751348"/>
            <a:ext cx="5505450" cy="4501277"/>
          </a:xfrm>
          <a:prstGeom prst="rect">
            <a:avLst/>
          </a:prstGeom>
        </p:spPr>
        <p:txBody>
          <a:bodyPr vert="horz" lIns="96478" tIns="48239" rIns="96478" bIns="48239"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55F71F2F-A4B7-41F4-9F75-75C43C45407E}"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a:p>
            <a:endParaRPr lang="pl-PL" dirty="0"/>
          </a:p>
          <a:p>
            <a:endParaRPr lang="pl-PL" dirty="0"/>
          </a:p>
          <a:p>
            <a:endParaRPr lang="pl-PL" dirty="0"/>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2</a:t>
            </a:fld>
            <a:endParaRPr lang="pl-PL" dirty="0"/>
          </a:p>
        </p:txBody>
      </p:sp>
    </p:spTree>
    <p:extLst>
      <p:ext uri="{BB962C8B-B14F-4D97-AF65-F5344CB8AC3E}">
        <p14:creationId xmlns:p14="http://schemas.microsoft.com/office/powerpoint/2010/main" val="225637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13</a:t>
            </a:fld>
            <a:endParaRPr lang="pl-PL" dirty="0"/>
          </a:p>
        </p:txBody>
      </p:sp>
    </p:spTree>
    <p:extLst>
      <p:ext uri="{BB962C8B-B14F-4D97-AF65-F5344CB8AC3E}">
        <p14:creationId xmlns:p14="http://schemas.microsoft.com/office/powerpoint/2010/main" val="2153395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14</a:t>
            </a:fld>
            <a:endParaRPr lang="pl-PL" dirty="0"/>
          </a:p>
        </p:txBody>
      </p:sp>
    </p:spTree>
    <p:extLst>
      <p:ext uri="{BB962C8B-B14F-4D97-AF65-F5344CB8AC3E}">
        <p14:creationId xmlns:p14="http://schemas.microsoft.com/office/powerpoint/2010/main" val="408826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15</a:t>
            </a:fld>
            <a:endParaRPr lang="pl-PL" dirty="0"/>
          </a:p>
        </p:txBody>
      </p:sp>
    </p:spTree>
    <p:extLst>
      <p:ext uri="{BB962C8B-B14F-4D97-AF65-F5344CB8AC3E}">
        <p14:creationId xmlns:p14="http://schemas.microsoft.com/office/powerpoint/2010/main" val="110564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16</a:t>
            </a:fld>
            <a:endParaRPr lang="pl-PL" dirty="0"/>
          </a:p>
        </p:txBody>
      </p:sp>
    </p:spTree>
    <p:extLst>
      <p:ext uri="{BB962C8B-B14F-4D97-AF65-F5344CB8AC3E}">
        <p14:creationId xmlns:p14="http://schemas.microsoft.com/office/powerpoint/2010/main" val="2641115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17</a:t>
            </a:fld>
            <a:endParaRPr lang="pl-PL" dirty="0"/>
          </a:p>
        </p:txBody>
      </p:sp>
    </p:spTree>
    <p:extLst>
      <p:ext uri="{BB962C8B-B14F-4D97-AF65-F5344CB8AC3E}">
        <p14:creationId xmlns:p14="http://schemas.microsoft.com/office/powerpoint/2010/main" val="2969231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5</a:t>
            </a:fld>
            <a:endParaRPr lang="pl-PL"/>
          </a:p>
        </p:txBody>
      </p:sp>
    </p:spTree>
    <p:extLst>
      <p:ext uri="{BB962C8B-B14F-4D97-AF65-F5344CB8AC3E}">
        <p14:creationId xmlns:p14="http://schemas.microsoft.com/office/powerpoint/2010/main" val="3076482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6</a:t>
            </a:fld>
            <a:endParaRPr lang="pl-PL"/>
          </a:p>
        </p:txBody>
      </p:sp>
    </p:spTree>
    <p:extLst>
      <p:ext uri="{BB962C8B-B14F-4D97-AF65-F5344CB8AC3E}">
        <p14:creationId xmlns:p14="http://schemas.microsoft.com/office/powerpoint/2010/main" val="1523411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7</a:t>
            </a:fld>
            <a:endParaRPr lang="pl-PL"/>
          </a:p>
        </p:txBody>
      </p:sp>
    </p:spTree>
    <p:extLst>
      <p:ext uri="{BB962C8B-B14F-4D97-AF65-F5344CB8AC3E}">
        <p14:creationId xmlns:p14="http://schemas.microsoft.com/office/powerpoint/2010/main" val="257522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8</a:t>
            </a:fld>
            <a:endParaRPr lang="pl-PL"/>
          </a:p>
        </p:txBody>
      </p:sp>
    </p:spTree>
    <p:extLst>
      <p:ext uri="{BB962C8B-B14F-4D97-AF65-F5344CB8AC3E}">
        <p14:creationId xmlns:p14="http://schemas.microsoft.com/office/powerpoint/2010/main" val="86875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9</a:t>
            </a:fld>
            <a:endParaRPr lang="pl-PL" dirty="0"/>
          </a:p>
        </p:txBody>
      </p:sp>
    </p:spTree>
    <p:extLst>
      <p:ext uri="{BB962C8B-B14F-4D97-AF65-F5344CB8AC3E}">
        <p14:creationId xmlns:p14="http://schemas.microsoft.com/office/powerpoint/2010/main" val="2380843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10</a:t>
            </a:fld>
            <a:endParaRPr lang="pl-PL" dirty="0"/>
          </a:p>
        </p:txBody>
      </p:sp>
    </p:spTree>
    <p:extLst>
      <p:ext uri="{BB962C8B-B14F-4D97-AF65-F5344CB8AC3E}">
        <p14:creationId xmlns:p14="http://schemas.microsoft.com/office/powerpoint/2010/main" val="2269581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11</a:t>
            </a:fld>
            <a:endParaRPr lang="pl-PL" dirty="0"/>
          </a:p>
        </p:txBody>
      </p:sp>
    </p:spTree>
    <p:extLst>
      <p:ext uri="{BB962C8B-B14F-4D97-AF65-F5344CB8AC3E}">
        <p14:creationId xmlns:p14="http://schemas.microsoft.com/office/powerpoint/2010/main" val="399269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Kiedy nie znamy osoby wchodzącej </a:t>
            </a:r>
          </a:p>
        </p:txBody>
      </p:sp>
      <p:sp>
        <p:nvSpPr>
          <p:cNvPr id="4" name="Symbol zastępczy numeru slajdu 3"/>
          <p:cNvSpPr>
            <a:spLocks noGrp="1"/>
          </p:cNvSpPr>
          <p:nvPr>
            <p:ph type="sldNum" sz="quarter" idx="5"/>
          </p:nvPr>
        </p:nvSpPr>
        <p:spPr/>
        <p:txBody>
          <a:bodyPr/>
          <a:lstStyle/>
          <a:p>
            <a:fld id="{55F71F2F-A4B7-41F4-9F75-75C43C45407E}" type="slidenum">
              <a:rPr lang="pl-PL" smtClean="0"/>
              <a:pPr/>
              <a:t>12</a:t>
            </a:fld>
            <a:endParaRPr lang="pl-PL" dirty="0"/>
          </a:p>
        </p:txBody>
      </p:sp>
    </p:spTree>
    <p:extLst>
      <p:ext uri="{BB962C8B-B14F-4D97-AF65-F5344CB8AC3E}">
        <p14:creationId xmlns:p14="http://schemas.microsoft.com/office/powerpoint/2010/main" val="3912490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3CFE354-A482-4C80-B499-DED5D2FD1957}" type="datetimeFigureOut">
              <a:rPr lang="pl-PL" smtClean="0"/>
              <a:pPr/>
              <a:t>15.12.2021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C3E036B-5B1D-4DE2-B25E-7286ED79A3F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FE354-A482-4C80-B499-DED5D2FD1957}" type="datetimeFigureOut">
              <a:rPr lang="pl-PL" smtClean="0"/>
              <a:pPr/>
              <a:t>15.12.2021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E036B-5B1D-4DE2-B25E-7286ED79A3F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99592" y="2276872"/>
            <a:ext cx="6976864" cy="1752600"/>
          </a:xfrm>
        </p:spPr>
        <p:txBody>
          <a:bodyPr>
            <a:noAutofit/>
          </a:bodyPr>
          <a:lstStyle/>
          <a:p>
            <a:r>
              <a:rPr lang="pl-PL" sz="3600" b="1" dirty="0">
                <a:solidFill>
                  <a:schemeClr val="accent6">
                    <a:lumMod val="50000"/>
                  </a:schemeClr>
                </a:solidFill>
                <a:latin typeface="Arial" pitchFamily="34" charset="0"/>
                <a:cs typeface="Arial" pitchFamily="34" charset="0"/>
              </a:rPr>
              <a:t>Egzamin potwierdzający kwalifikacje w zawodzie </a:t>
            </a:r>
          </a:p>
          <a:p>
            <a:r>
              <a:rPr lang="pl-PL" sz="3600" b="1" dirty="0">
                <a:solidFill>
                  <a:schemeClr val="accent6">
                    <a:lumMod val="50000"/>
                  </a:schemeClr>
                </a:solidFill>
                <a:latin typeface="Arial" pitchFamily="34" charset="0"/>
                <a:cs typeface="Arial" pitchFamily="34" charset="0"/>
              </a:rPr>
              <a:t>Sesja:  styczeń – luty 2022 r.</a:t>
            </a:r>
          </a:p>
          <a:p>
            <a:r>
              <a:rPr lang="pl-PL" sz="3600" b="1" dirty="0">
                <a:solidFill>
                  <a:srgbClr val="0070C0"/>
                </a:solidFill>
                <a:latin typeface="Arial" pitchFamily="34" charset="0"/>
                <a:cs typeface="Arial" pitchFamily="34" charset="0"/>
              </a:rPr>
              <a:t>Procedury sanitarne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908720"/>
            <a:ext cx="8640960" cy="5519844"/>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4/ Czekając na wejście do szkoły albo do sali egzaminacyjnej oraz podczas przemieszczania się w szkole,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zdający zachowują co najmniej 1,5 m odstępu</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5/ Dla zdających zapewnia się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pomieszczenia szatni, </a:t>
            </a:r>
            <a:r>
              <a:rPr lang="pl-PL" sz="2400" dirty="0">
                <a:latin typeface="Calibri" panose="020F0502020204030204" pitchFamily="34" charset="0"/>
                <a:ea typeface="Calibri" panose="020F0502020204030204" pitchFamily="34" charset="0"/>
                <a:cs typeface="Times New Roman" panose="02020603050405020304" pitchFamily="18" charset="0"/>
              </a:rPr>
              <a:t>w których musi być zorganizowany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punkt dezynfekcji rąk </a:t>
            </a:r>
            <a:r>
              <a:rPr lang="pl-PL" sz="2400" dirty="0">
                <a:latin typeface="Calibri" panose="020F0502020204030204" pitchFamily="34" charset="0"/>
                <a:ea typeface="Calibri" panose="020F0502020204030204" pitchFamily="34" charset="0"/>
                <a:cs typeface="Times New Roman" panose="02020603050405020304" pitchFamily="18" charset="0"/>
              </a:rPr>
              <a:t>i zabezpieczone przezroczyste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woreczki foliowe </a:t>
            </a:r>
            <a:r>
              <a:rPr lang="pl-PL" sz="2400" dirty="0">
                <a:latin typeface="Calibri" panose="020F0502020204030204" pitchFamily="34" charset="0"/>
                <a:ea typeface="Calibri" panose="020F0502020204030204" pitchFamily="34" charset="0"/>
                <a:cs typeface="Times New Roman" panose="02020603050405020304" pitchFamily="18" charset="0"/>
              </a:rPr>
              <a:t>dla pozostawienia w nich rzeczy osobistych osób przybyłych na egzamin, </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6/ Przy rejestracji uczestników egzaminu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przewodniczący</a:t>
            </a:r>
            <a:r>
              <a:rPr lang="pl-PL"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l-PL" sz="2400" dirty="0">
                <a:latin typeface="Calibri" panose="020F0502020204030204" pitchFamily="34" charset="0"/>
                <a:ea typeface="Calibri" panose="020F0502020204030204" pitchFamily="34" charset="0"/>
                <a:cs typeface="Times New Roman" panose="02020603050405020304" pitchFamily="18" charset="0"/>
              </a:rPr>
              <a:t>zespołu egzaminacyjnego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lub członek </a:t>
            </a:r>
            <a:r>
              <a:rPr lang="pl-PL" sz="2400" dirty="0">
                <a:latin typeface="Calibri" panose="020F0502020204030204" pitchFamily="34" charset="0"/>
                <a:ea typeface="Calibri" panose="020F0502020204030204" pitchFamily="34" charset="0"/>
                <a:cs typeface="Times New Roman" panose="02020603050405020304" pitchFamily="18" charset="0"/>
              </a:rPr>
              <a:t>tego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zespołu, losuje </a:t>
            </a:r>
            <a:r>
              <a:rPr lang="pl-PL" sz="2400" dirty="0">
                <a:latin typeface="Calibri" panose="020F0502020204030204" pitchFamily="34" charset="0"/>
                <a:ea typeface="Calibri" panose="020F0502020204030204" pitchFamily="34" charset="0"/>
                <a:cs typeface="Times New Roman" panose="02020603050405020304" pitchFamily="18" charset="0"/>
              </a:rPr>
              <a:t>w imieniu zdającego i w jego obecności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nr miejsca i wręcza </a:t>
            </a:r>
            <a:r>
              <a:rPr lang="pl-PL" sz="2400" dirty="0">
                <a:latin typeface="Calibri" panose="020F0502020204030204" pitchFamily="34" charset="0"/>
                <a:ea typeface="Calibri" panose="020F0502020204030204" pitchFamily="34" charset="0"/>
                <a:cs typeface="Times New Roman" panose="02020603050405020304" pitchFamily="18" charset="0"/>
              </a:rPr>
              <a:t>ten numer uczestnikowi, wpisując wylosowany numer przy nazwisku zdającego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na wykazie zdających.</a:t>
            </a:r>
          </a:p>
          <a:p>
            <a:pPr lvl="0"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01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124744"/>
            <a:ext cx="8640960" cy="3543984"/>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7/ Zdający </a:t>
            </a:r>
            <a:r>
              <a:rPr lang="pl-PL"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są zobowiązani </a:t>
            </a:r>
            <a:r>
              <a:rPr lang="pl-PL" sz="2400" dirty="0">
                <a:latin typeface="Calibri" panose="020F0502020204030204" pitchFamily="34" charset="0"/>
                <a:ea typeface="Calibri" panose="020F0502020204030204" pitchFamily="34" charset="0"/>
                <a:cs typeface="Times New Roman" panose="02020603050405020304" pitchFamily="18" charset="0"/>
              </a:rPr>
              <a:t>przebywając na terenie szkoły (od chwili wejścia do szkoły)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zakrywać usta i nos</a:t>
            </a:r>
            <a:r>
              <a:rPr lang="pl-PL" sz="2400" dirty="0">
                <a:latin typeface="Calibri" panose="020F0502020204030204" pitchFamily="34" charset="0"/>
                <a:ea typeface="Calibri" panose="020F0502020204030204" pitchFamily="34" charset="0"/>
                <a:cs typeface="Times New Roman" panose="02020603050405020304" pitchFamily="18" charset="0"/>
              </a:rPr>
              <a:t> maseczką z </a:t>
            </a:r>
            <a:r>
              <a:rPr lang="pl-PL" sz="24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wyjątkiem </a:t>
            </a:r>
            <a:r>
              <a:rPr lang="pl-PL" sz="2400"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sal</a:t>
            </a:r>
            <a:r>
              <a:rPr lang="pl-PL" sz="24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l-PL" sz="2400" dirty="0">
                <a:latin typeface="Calibri" panose="020F0502020204030204" pitchFamily="34" charset="0"/>
                <a:ea typeface="Calibri" panose="020F0502020204030204" pitchFamily="34" charset="0"/>
                <a:cs typeface="Times New Roman" panose="02020603050405020304" pitchFamily="18" charset="0"/>
              </a:rPr>
              <a:t>egzaminacyjnych, </a:t>
            </a:r>
            <a:r>
              <a:rPr lang="pl-PL" sz="2400"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ale dopiero po zajęciu miejsc przez zdających ,</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8/ Przy rejestracji członek zespołu nadzorującego może poprosić zdającego o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chwilowe odsłonięcie </a:t>
            </a:r>
            <a:r>
              <a:rPr lang="pl-PL" sz="2400" dirty="0">
                <a:latin typeface="Calibri" panose="020F0502020204030204" pitchFamily="34" charset="0"/>
                <a:ea typeface="Calibri" panose="020F0502020204030204" pitchFamily="34" charset="0"/>
                <a:cs typeface="Times New Roman" panose="02020603050405020304" pitchFamily="18" charset="0"/>
              </a:rPr>
              <a:t>ust i nosa </a:t>
            </a:r>
            <a:r>
              <a:rPr lang="pl-PL"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celem identyfikacji,</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9/ Dopuszcza się, że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zdający może przez cały okres </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trwania egzaminu mieć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założona maseczkę</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2975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329517" y="1124744"/>
            <a:ext cx="8640960" cy="5432449"/>
          </a:xfrm>
          <a:prstGeom prst="rect">
            <a:avLst/>
          </a:prstGeom>
        </p:spPr>
        <p:txBody>
          <a:bodyPr wrap="square">
            <a:spAutoFit/>
          </a:bodyPr>
          <a:lstStyle/>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10/Zdający w trakcie egzaminu ma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obowiązek ponownego zakrycia </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nosa i ust w sytuacji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gdy:</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 podchodzi do niego członek ZN</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b/ podchodzi do niego egzaminator w celu oceny rezultatu jego pracy,</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 wychodzi do toalety,</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 kończy egzamin i wychodzi z sali,</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11</a:t>
            </a:r>
            <a:r>
              <a:rPr lang="pl-PL"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pl-PL"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Obowiązek zasłaniania ust i nosa obejmuje </a:t>
            </a:r>
            <a:r>
              <a:rPr lang="pl-PL" sz="2400" dirty="0">
                <a:latin typeface="Calibri" panose="020F0502020204030204" pitchFamily="34" charset="0"/>
                <a:ea typeface="Calibri" panose="020F0502020204030204" pitchFamily="34" charset="0"/>
                <a:cs typeface="Times New Roman" panose="02020603050405020304" pitchFamily="18" charset="0"/>
              </a:rPr>
              <a:t>również członków zespołu nadzorującego, asystentów technicznych, administratorów   i operatorów oraz nauczycieli dyżurujących, </a:t>
            </a:r>
            <a:r>
              <a:rPr lang="pl-PL"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wszystkich obecnych   w szkole.</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76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124744"/>
            <a:ext cx="8640960" cy="4832092"/>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12/Członkowie zespołu nadzorującego mogą odsłonić twarz, kiedy obserwują przebieg egzaminu siedząc lub stojąc, przy zachowaniu niezbędnego odstępu, jednak gdy podchodzą do zdającego muszą zasłaniać usta i nos, jednak mogą mieć osłonięte usta i nos przez cały czas trwania egzaminu, </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13</a:t>
            </a:r>
            <a:r>
              <a:rPr lang="pl-PL" sz="2400" b="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 Zdający nie powinni wnosić na teren szkoły zbędnych rzeczy</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14/ Zdający powinni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korzystać z własnych przyborów </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(długopisy, linijki, kalkulatory przy czym nie wolno ich sobie pożyczać),</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15/ W przypadku użycia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przyborów rezerwowych</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użyczonych przez szkołę należy te przybory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 użyciu dezynfekować.</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636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124744"/>
            <a:ext cx="8640960" cy="6515373"/>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16/ W przypadku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egzaminu typu „w”, </a:t>
            </a:r>
            <a:r>
              <a:rPr lang="pl-PL" sz="2400" dirty="0">
                <a:latin typeface="Calibri" panose="020F0502020204030204" pitchFamily="34" charset="0"/>
                <a:ea typeface="Calibri" panose="020F0502020204030204" pitchFamily="34" charset="0"/>
                <a:cs typeface="Times New Roman" panose="02020603050405020304" pitchFamily="18" charset="0"/>
              </a:rPr>
              <a:t>gdy dozwolone jest korzystanie przez grupę zdających z jednego urządzenia, należy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dezynfekować ręce płynem ustawionym przy tym urządzeniu.</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17/ Szkoła nie zapewnia wody pitnej.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Zdający mogą przynieść </a:t>
            </a:r>
            <a:r>
              <a:rPr lang="pl-PL" sz="2400" dirty="0">
                <a:latin typeface="Calibri" panose="020F0502020204030204" pitchFamily="34" charset="0"/>
                <a:ea typeface="Calibri" panose="020F0502020204030204" pitchFamily="34" charset="0"/>
                <a:cs typeface="Times New Roman" panose="02020603050405020304" pitchFamily="18" charset="0"/>
              </a:rPr>
              <a:t>z sobą na egzamin własna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butelkę z wodą</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18/ Osoby, które przystępują do dwóch egzaminów jednego dnia, mogą w czasie przerwy opuścić budynek szkoły lub oczekiwać na terenie szkoły ( poza salami egzaminacyjnymi) na kolejny egzamin, pod warunkiem zachowania wszystkich wymienionych wyżej procedur sanitarnych.</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19/ Po zakończonym egzaminie,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zdający nie powinni gromadzić się w grupach,</a:t>
            </a: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aby dzielić się wrażeniami z egzaminu.  Należy jak najszybciej, pojedynczo opuścić szkołę.</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32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683568" y="1124744"/>
            <a:ext cx="7488832" cy="4041747"/>
          </a:xfrm>
          <a:prstGeom prst="rect">
            <a:avLst/>
          </a:prstGeom>
        </p:spPr>
        <p:txBody>
          <a:bodyPr wrap="square">
            <a:spAutoFit/>
          </a:bodyPr>
          <a:lstStyle/>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UWAGA:</a:t>
            </a:r>
            <a:r>
              <a:rPr lang="pl-PL"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Zdający wchodzą do szkoły i do </a:t>
            </a:r>
            <a:r>
              <a:rPr lang="pl-PL" sz="2400" b="1" dirty="0" err="1">
                <a:highlight>
                  <a:srgbClr val="FFFF00"/>
                </a:highlight>
                <a:latin typeface="Calibri" panose="020F0502020204030204" pitchFamily="34" charset="0"/>
                <a:ea typeface="Calibri" panose="020F0502020204030204" pitchFamily="34" charset="0"/>
                <a:cs typeface="Times New Roman" panose="02020603050405020304" pitchFamily="18" charset="0"/>
              </a:rPr>
              <a:t>sal</a:t>
            </a:r>
            <a:r>
              <a:rPr lang="pl-PL"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egzaminacyjnych wyznaczonymi wejściami  i określoną drogą.  Po zakończonym egzaminie wychodzą z sali i ze szkoły drogą, którą weszli.</a:t>
            </a:r>
          </a:p>
          <a:p>
            <a:pPr algn="just">
              <a:lnSpc>
                <a:spcPct val="107000"/>
              </a:lnSpc>
              <a:spcAft>
                <a:spcPts val="800"/>
              </a:spcAft>
            </a:pPr>
            <a:endParaRPr lang="pl-PL"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Nad porządkiem przemieszczania się uczniów panują nauczyciele dyżurujący.</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7223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788390"/>
            <a:ext cx="8640960" cy="6412781"/>
          </a:xfrm>
          <a:prstGeom prst="rect">
            <a:avLst/>
          </a:prstGeom>
        </p:spPr>
        <p:txBody>
          <a:bodyPr wrap="square">
            <a:spAutoFit/>
          </a:bodyPr>
          <a:lstStyle/>
          <a:p>
            <a:pPr>
              <a:lnSpc>
                <a:spcPct val="107000"/>
              </a:lnSpc>
              <a:spcAft>
                <a:spcPts val="800"/>
              </a:spcAft>
            </a:pPr>
            <a:r>
              <a:rPr lang="pl-PL" sz="2400" b="1" i="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IV. Postępowania w przypadku podejrzenia zakażenia                         u zdającego lub u członka zespołu egzaminacyjnego</a:t>
            </a:r>
          </a:p>
          <a:p>
            <a:pPr>
              <a:lnSpc>
                <a:spcPct val="107000"/>
              </a:lnSpc>
              <a:spcAft>
                <a:spcPts val="800"/>
              </a:spcAft>
            </a:pPr>
            <a:endParaRPr lang="pl-PL" sz="2400" u="sng"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 O każdym niepokojącym przypadku informuje niezwłocznie przewodniczącego zespołu egzaminacyjnego, który zapewnia odizolowanie osoby przejawiającej objawy choroby w odrębnym pomieszczeniu z zachowaniem min. 2 m od innych osób</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2/ Jeżeli podejrzenia zachorowania dotyczy członka zespołu nadzorującego, PZE, zawiadamia dyrektora OKE i możliwie najszybciej uzupełnia skład ZN. Jeżeli to nie jest możliwe, to dyrektor OKE może wydać zgodę na kontynuowanie egzaminu przy zmniejszonym składzie ZN, pod warunkiem, że nie stwarza to zagrożenia dla zdających. Stosowną informację zamieszcza się w protokole. </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325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124744"/>
            <a:ext cx="8640960" cy="4041747"/>
          </a:xfrm>
          <a:prstGeom prst="rect">
            <a:avLst/>
          </a:prstGeom>
        </p:spPr>
        <p:txBody>
          <a:bodyPr wrap="square">
            <a:spAutoFit/>
          </a:bodyPr>
          <a:lstStyle/>
          <a:p>
            <a:pPr>
              <a:lnSpc>
                <a:spcPct val="107000"/>
              </a:lnSpc>
              <a:spcAft>
                <a:spcPts val="800"/>
              </a:spcAft>
            </a:pPr>
            <a:r>
              <a:rPr lang="pl-PL" sz="2400" b="1" i="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IV. Postępowania w przypadku podejrzenia zakażenia                         u zdającego lub u członka zespołu egzaminacyjnego</a:t>
            </a:r>
            <a:endParaRPr lang="pl-PL" sz="2400" u="sng"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3/ W każdym przypadku podejrzenia zakażenia PZE może podjąć decyzję o przerwaniu i unieważnieniu egzaminu dla wszystkich zdających, którzy przystępowali do egzaminu w danej sali, jeżeli z jego oceny sytuacji wynika, że takie rozwiązanie jest niezbędne.</a:t>
            </a:r>
          </a:p>
          <a:p>
            <a:pPr lvl="0" algn="just">
              <a:lnSpc>
                <a:spcPct val="107000"/>
              </a:lnSpc>
              <a:spcAft>
                <a:spcPts val="800"/>
              </a:spcAft>
            </a:pPr>
            <a:r>
              <a:rPr lang="pl-PL"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232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700808"/>
            <a:ext cx="8229600" cy="2088232"/>
          </a:xfrm>
        </p:spPr>
        <p:txBody>
          <a:bodyPr>
            <a:normAutofit/>
          </a:bodyPr>
          <a:lstStyle/>
          <a:p>
            <a:br>
              <a:rPr lang="pl-PL" dirty="0"/>
            </a:br>
            <a:endParaRPr lang="pl-PL" dirty="0"/>
          </a:p>
        </p:txBody>
      </p:sp>
      <p:sp>
        <p:nvSpPr>
          <p:cNvPr id="4" name="Prostokąt 3">
            <a:extLst>
              <a:ext uri="{FF2B5EF4-FFF2-40B4-BE49-F238E27FC236}">
                <a16:creationId xmlns:a16="http://schemas.microsoft.com/office/drawing/2014/main" id="{68EB476F-3A44-4036-86DE-48D830A19D8B}"/>
              </a:ext>
            </a:extLst>
          </p:cNvPr>
          <p:cNvSpPr/>
          <p:nvPr/>
        </p:nvSpPr>
        <p:spPr>
          <a:xfrm>
            <a:off x="467544" y="404665"/>
            <a:ext cx="8424936" cy="6001643"/>
          </a:xfrm>
          <a:prstGeom prst="rect">
            <a:avLst/>
          </a:prstGeom>
        </p:spPr>
        <p:txBody>
          <a:bodyPr wrap="square">
            <a:spAutoFit/>
          </a:bodyPr>
          <a:lstStyle/>
          <a:p>
            <a:pPr algn="ctr"/>
            <a:r>
              <a:rPr lang="pl-PL" sz="2400" b="1" dirty="0">
                <a:solidFill>
                  <a:srgbClr val="FF0000"/>
                </a:solidFill>
              </a:rPr>
              <a:t>Zalecenia sanitarne obowiązujące przy organizacji                            i przeprowadzaniu egzaminów zawodowych oraz egzaminów  potwierdzających kwalifikacje w zawodzie </a:t>
            </a:r>
          </a:p>
          <a:p>
            <a:pPr algn="ctr"/>
            <a:r>
              <a:rPr lang="pl-PL" sz="2400" b="1" dirty="0">
                <a:solidFill>
                  <a:srgbClr val="FF0000"/>
                </a:solidFill>
              </a:rPr>
              <a:t>w sesji: styczeń – luty  2022r</a:t>
            </a:r>
            <a:r>
              <a:rPr lang="pl-PL" sz="2400" dirty="0">
                <a:solidFill>
                  <a:srgbClr val="FF0000"/>
                </a:solidFill>
              </a:rPr>
              <a:t>.</a:t>
            </a:r>
          </a:p>
          <a:p>
            <a:endParaRPr lang="pl-PL" sz="2400" dirty="0">
              <a:solidFill>
                <a:srgbClr val="0070C0"/>
              </a:solidFill>
            </a:endParaRPr>
          </a:p>
          <a:p>
            <a:r>
              <a:rPr lang="pl-PL" sz="2400" b="1" i="1" u="sng" dirty="0">
                <a:solidFill>
                  <a:srgbClr val="002060"/>
                </a:solidFill>
              </a:rPr>
              <a:t>Podstawa: </a:t>
            </a:r>
          </a:p>
          <a:p>
            <a:pPr marL="342900" indent="-342900">
              <a:buFont typeface="Arial" panose="020B0604020202020204" pitchFamily="34" charset="0"/>
              <a:buChar char="•"/>
            </a:pPr>
            <a:r>
              <a:rPr lang="pl-PL" sz="2400" dirty="0"/>
              <a:t>Wytyczne z dnia 25.05.2020 r z późniejszymi zmianami opracowane przez CKE, MEN i GIS oraz uzgodnione przez </a:t>
            </a:r>
            <a:r>
              <a:rPr lang="pl-PL" sz="2400" dirty="0" err="1"/>
              <a:t>MEiN</a:t>
            </a:r>
            <a:r>
              <a:rPr lang="pl-PL" sz="2400" dirty="0"/>
              <a:t> oraz CKE  i zaakceptowane przez GIS, obowiązujące </a:t>
            </a:r>
            <a:r>
              <a:rPr lang="pl-PL" sz="2400" b="0" i="0" dirty="0">
                <a:solidFill>
                  <a:srgbClr val="000000"/>
                </a:solidFill>
                <a:effectLst/>
              </a:rPr>
              <a:t>Wytyczne, dotyczące organizowania i przeprowadzania egzaminów zewnętrznych w 2021 r. w związku z epidemią SARS-CoV-2.</a:t>
            </a:r>
            <a:r>
              <a:rPr lang="pl-PL" sz="2400" dirty="0"/>
              <a:t> </a:t>
            </a:r>
          </a:p>
          <a:p>
            <a:pPr marL="342900" indent="-342900">
              <a:buFont typeface="Arial" panose="020B0604020202020204" pitchFamily="34" charset="0"/>
              <a:buChar char="•"/>
            </a:pPr>
            <a:r>
              <a:rPr lang="pl-PL" sz="2400" dirty="0"/>
              <a:t>Instrukcje dotyczące przeprowadzania egzaminu zawodowego    i  potwierdzającego kwalifikacje w zawodzie  w sesji: styczeń – luty  - 2022r.  wraz ze szczegółowymi wskazówkami, opracowane przez Okręgową Komisję Egzaminacyjną we Wrocławiu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260648"/>
            <a:ext cx="9144000" cy="553998"/>
          </a:xfrm>
          <a:prstGeom prst="rect">
            <a:avLst/>
          </a:prstGeom>
        </p:spPr>
        <p:txBody>
          <a:bodyPr wrap="square">
            <a:spAutoFit/>
          </a:bodyPr>
          <a:lstStyle/>
          <a:p>
            <a:pPr algn="ctr"/>
            <a:r>
              <a:rPr lang="pl-PL" sz="3000" b="1" dirty="0"/>
              <a:t>Procedury sanitarne</a:t>
            </a:r>
          </a:p>
        </p:txBody>
      </p:sp>
      <p:sp>
        <p:nvSpPr>
          <p:cNvPr id="2" name="Prostokąt 1">
            <a:extLst>
              <a:ext uri="{FF2B5EF4-FFF2-40B4-BE49-F238E27FC236}">
                <a16:creationId xmlns:a16="http://schemas.microsoft.com/office/drawing/2014/main" id="{188DC64B-4169-4886-B5D0-0F094EE75569}"/>
              </a:ext>
            </a:extLst>
          </p:cNvPr>
          <p:cNvSpPr/>
          <p:nvPr/>
        </p:nvSpPr>
        <p:spPr>
          <a:xfrm>
            <a:off x="359532" y="980728"/>
            <a:ext cx="8424936" cy="4231736"/>
          </a:xfrm>
          <a:prstGeom prst="rect">
            <a:avLst/>
          </a:prstGeom>
        </p:spPr>
        <p:txBody>
          <a:bodyPr wrap="square">
            <a:spAutoFit/>
          </a:bodyPr>
          <a:lstStyle/>
          <a:p>
            <a:pPr algn="just">
              <a:lnSpc>
                <a:spcPct val="107000"/>
              </a:lnSpc>
              <a:spcAft>
                <a:spcPts val="800"/>
              </a:spcAft>
            </a:pPr>
            <a:r>
              <a:rPr lang="pl-PL" sz="2400" b="1" i="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I. Wytyczne ogólne:</a:t>
            </a:r>
            <a:endParaRPr lang="pl-PL" sz="24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 Na egzamin może przyjść tylko osoba zdrowa bez objawów chorobowych, nie przebywająca na kwarantannie ani nie przebywająca z taka osobą, nie przebywająca też w izolacji domowej.</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2/ Osoba, która przechorowała COVID-19 ( jest ozdrowieńcem) oraz osoba zaszczepiona przeciwko COVID-10 ( </a:t>
            </a:r>
            <a:r>
              <a:rPr lang="pl-PL" sz="2400" dirty="0" err="1">
                <a:latin typeface="Calibri" panose="020F0502020204030204" pitchFamily="34" charset="0"/>
                <a:ea typeface="Calibri" panose="020F0502020204030204" pitchFamily="34" charset="0"/>
                <a:cs typeface="Times New Roman" panose="02020603050405020304" pitchFamily="18" charset="0"/>
              </a:rPr>
              <a:t>tzn</a:t>
            </a:r>
            <a:r>
              <a:rPr lang="pl-PL" sz="2400" dirty="0">
                <a:latin typeface="Calibri" panose="020F0502020204030204" pitchFamily="34" charset="0"/>
                <a:ea typeface="Calibri" panose="020F0502020204030204" pitchFamily="34" charset="0"/>
                <a:cs typeface="Times New Roman" panose="02020603050405020304" pitchFamily="18" charset="0"/>
              </a:rPr>
              <a:t> osoba, która przyjęła wszystkie przewidziane procedurą dawki  danej szczepionki) może przyjść na egzamin, nawet jeżeli przebywa          w domu z osobą będącą w izolacji lub na kwarantannie.</a:t>
            </a:r>
          </a:p>
        </p:txBody>
      </p:sp>
    </p:spTree>
    <p:extLst>
      <p:ext uri="{BB962C8B-B14F-4D97-AF65-F5344CB8AC3E}">
        <p14:creationId xmlns:p14="http://schemas.microsoft.com/office/powerpoint/2010/main" val="343982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260648"/>
            <a:ext cx="9144000" cy="553998"/>
          </a:xfrm>
          <a:prstGeom prst="rect">
            <a:avLst/>
          </a:prstGeom>
        </p:spPr>
        <p:txBody>
          <a:bodyPr wrap="square">
            <a:spAutoFit/>
          </a:bodyPr>
          <a:lstStyle/>
          <a:p>
            <a:pPr algn="ctr"/>
            <a:r>
              <a:rPr lang="pl-PL" sz="3000" b="1" dirty="0"/>
              <a:t>Procedury sanitarne</a:t>
            </a:r>
          </a:p>
        </p:txBody>
      </p:sp>
      <p:sp>
        <p:nvSpPr>
          <p:cNvPr id="2" name="Prostokąt 1">
            <a:extLst>
              <a:ext uri="{FF2B5EF4-FFF2-40B4-BE49-F238E27FC236}">
                <a16:creationId xmlns:a16="http://schemas.microsoft.com/office/drawing/2014/main" id="{188DC64B-4169-4886-B5D0-0F094EE75569}"/>
              </a:ext>
            </a:extLst>
          </p:cNvPr>
          <p:cNvSpPr/>
          <p:nvPr/>
        </p:nvSpPr>
        <p:spPr>
          <a:xfrm>
            <a:off x="359532" y="980728"/>
            <a:ext cx="8424936" cy="2445862"/>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3/ Na terenie szkoły mogą przebywać tylko osoby zdające egzamin, osoby zaangażowane w przeprowadzenie tego egzaminu, personel szkoły odpowiedzialny za utrzymanie czystości i dezynfekcji, pracownicy służb medycznych, jeżeli nastąpi taka konieczność,        a także uczniowie klas, w których prowadzone są zajęcia dydaktyczne i nauczyciele prowadzący te zajęcia.</a:t>
            </a:r>
          </a:p>
        </p:txBody>
      </p:sp>
    </p:spTree>
    <p:extLst>
      <p:ext uri="{BB962C8B-B14F-4D97-AF65-F5344CB8AC3E}">
        <p14:creationId xmlns:p14="http://schemas.microsoft.com/office/powerpoint/2010/main" val="107566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628800"/>
            <a:ext cx="8640960" cy="2943626"/>
          </a:xfrm>
          <a:prstGeom prst="rect">
            <a:avLst/>
          </a:prstGeom>
        </p:spPr>
        <p:txBody>
          <a:bodyPr wrap="square">
            <a:spAutoFit/>
          </a:bodyPr>
          <a:lstStyle/>
          <a:p>
            <a:pPr algn="just">
              <a:lnSpc>
                <a:spcPct val="107000"/>
              </a:lnSpc>
              <a:spcAft>
                <a:spcPts val="800"/>
              </a:spcAft>
            </a:pPr>
            <a:r>
              <a:rPr lang="pl-PL" sz="2400" b="1" i="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II. Przygotowanie </a:t>
            </a:r>
            <a:r>
              <a:rPr lang="pl-PL" sz="2400" b="1" i="1" u="sng" dirty="0" err="1">
                <a:solidFill>
                  <a:srgbClr val="002060"/>
                </a:solidFill>
                <a:latin typeface="Calibri" panose="020F0502020204030204" pitchFamily="34" charset="0"/>
                <a:ea typeface="Calibri" panose="020F0502020204030204" pitchFamily="34" charset="0"/>
                <a:cs typeface="Times New Roman" panose="02020603050405020304" pitchFamily="18" charset="0"/>
              </a:rPr>
              <a:t>sal</a:t>
            </a:r>
            <a:r>
              <a:rPr lang="pl-PL" sz="2400" b="1" i="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 egzaminacyjnych i przestrzeni szkolnej</a:t>
            </a:r>
            <a:endParaRPr lang="pl-PL"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 Stanowiska egzaminacyjne w salach egzaminacyjnych maja być tak ustawione, aby pomiędzy zdającymi był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zachowany</a:t>
            </a:r>
            <a:r>
              <a:rPr lang="pl-PL"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l-PL"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min. 1,5 m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odstęp w każdym kierunku.</a:t>
            </a:r>
            <a:r>
              <a:rPr lang="pl-PL" sz="2400" b="1" dirty="0">
                <a:latin typeface="Calibri" panose="020F0502020204030204" pitchFamily="34" charset="0"/>
                <a:ea typeface="Calibri" panose="020F0502020204030204" pitchFamily="34" charset="0"/>
                <a:cs typeface="Times New Roman" panose="02020603050405020304" pitchFamily="18" charset="0"/>
              </a:rPr>
              <a:t> </a:t>
            </a:r>
            <a:r>
              <a:rPr lang="pl-PL" sz="2400" dirty="0">
                <a:latin typeface="Calibri" panose="020F0502020204030204" pitchFamily="34" charset="0"/>
                <a:ea typeface="Calibri" panose="020F0502020204030204" pitchFamily="34" charset="0"/>
                <a:cs typeface="Times New Roman" panose="02020603050405020304" pitchFamily="18" charset="0"/>
              </a:rPr>
              <a:t>Wymagania te dotyczą również odległości między stanowiskami członków Zespołu Nadzorującego oraz odstępu między  stanowiskami członków ZN i stanowisk egzaminacyjnych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40095BF2-5583-490B-B3E2-80CE41F98CB7}"/>
              </a:ext>
            </a:extLst>
          </p:cNvPr>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12279" r="8144"/>
          <a:stretch/>
        </p:blipFill>
        <p:spPr>
          <a:xfrm>
            <a:off x="2456288" y="980728"/>
            <a:ext cx="4572000" cy="5307379"/>
          </a:xfrm>
          <a:prstGeom prst="rect">
            <a:avLst/>
          </a:prstGeom>
        </p:spPr>
      </p:pic>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8C726472-F15B-48E3-8D76-A8E4CFAE6C3D}"/>
              </a:ext>
            </a:extLst>
          </p:cNvPr>
          <p:cNvSpPr/>
          <p:nvPr/>
        </p:nvSpPr>
        <p:spPr>
          <a:xfrm>
            <a:off x="395536" y="5877272"/>
            <a:ext cx="4572000" cy="646331"/>
          </a:xfrm>
          <a:prstGeom prst="rect">
            <a:avLst/>
          </a:prstGeom>
          <a:solidFill>
            <a:srgbClr val="FFFF00"/>
          </a:solidFill>
        </p:spPr>
        <p:txBody>
          <a:bodyPr>
            <a:spAutoFit/>
          </a:bodyPr>
          <a:lstStyle/>
          <a:p>
            <a:r>
              <a:rPr lang="pl-PL" b="1" dirty="0"/>
              <a:t>Minimalne odstępy między stanowiskami egzaminacyjnymi i stanowiskami członków ZN</a:t>
            </a:r>
          </a:p>
        </p:txBody>
      </p:sp>
    </p:spTree>
    <p:extLst>
      <p:ext uri="{BB962C8B-B14F-4D97-AF65-F5344CB8AC3E}">
        <p14:creationId xmlns:p14="http://schemas.microsoft.com/office/powerpoint/2010/main" val="310965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268760"/>
            <a:ext cx="8640960" cy="6017609"/>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2/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 każdej sali egzaminacyjnej </a:t>
            </a:r>
            <a:r>
              <a:rPr lang="pl-PL" sz="2400" dirty="0">
                <a:latin typeface="Calibri" panose="020F0502020204030204" pitchFamily="34" charset="0"/>
                <a:ea typeface="Calibri" panose="020F0502020204030204" pitchFamily="34" charset="0"/>
                <a:cs typeface="Times New Roman" panose="02020603050405020304" pitchFamily="18" charset="0"/>
              </a:rPr>
              <a:t>należy zapewnić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stanowisko do dezynfekcji rąk </a:t>
            </a:r>
            <a:r>
              <a:rPr lang="pl-PL" sz="2400" dirty="0">
                <a:latin typeface="Calibri" panose="020F0502020204030204" pitchFamily="34" charset="0"/>
                <a:ea typeface="Calibri" panose="020F0502020204030204" pitchFamily="34" charset="0"/>
                <a:cs typeface="Times New Roman" panose="02020603050405020304" pitchFamily="18" charset="0"/>
              </a:rPr>
              <a:t>wraz z instrukcją prawidłowej dezynfekcji                       3/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Stanowiska do dezynfekcji rąk </a:t>
            </a:r>
            <a:r>
              <a:rPr lang="pl-PL" sz="2400" dirty="0">
                <a:latin typeface="Calibri" panose="020F0502020204030204" pitchFamily="34" charset="0"/>
                <a:ea typeface="Calibri" panose="020F0502020204030204" pitchFamily="34" charset="0"/>
                <a:cs typeface="Times New Roman" panose="02020603050405020304" pitchFamily="18" charset="0"/>
              </a:rPr>
              <a:t>wraz ze stosownymi instrukcjami     i opisem muszą znaleźć się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przy wejściach do szkoły, w szatniach        i przy rejestracji uczestników egzaminu,</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4/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Stanowisko do dezynfekcji rąk </a:t>
            </a:r>
            <a:r>
              <a:rPr lang="pl-PL" sz="2400" dirty="0">
                <a:latin typeface="Calibri" panose="020F0502020204030204" pitchFamily="34" charset="0"/>
                <a:ea typeface="Calibri" panose="020F0502020204030204" pitchFamily="34" charset="0"/>
                <a:cs typeface="Times New Roman" panose="02020603050405020304" pitchFamily="18" charset="0"/>
              </a:rPr>
              <a:t>należy zorganizować również         w salach egzaminacyjnych, w których przeprowadzany jest egzamin typu „w”</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przy stanowiskach gdzie umieszczony jest sprzęt,                  z którego korzysta więcej niż 1 osoba,</a:t>
            </a:r>
          </a:p>
          <a:p>
            <a:pPr algn="just">
              <a:lnSpc>
                <a:spcPct val="107000"/>
              </a:lnSpc>
              <a:spcAft>
                <a:spcPts val="800"/>
              </a:spcAft>
            </a:pPr>
            <a:r>
              <a:rPr lang="pl-PL" sz="2400" b="1" dirty="0">
                <a:latin typeface="Calibri" panose="020F0502020204030204" pitchFamily="34" charset="0"/>
                <a:ea typeface="Calibri" panose="020F0502020204030204" pitchFamily="34" charset="0"/>
                <a:cs typeface="Times New Roman" panose="02020603050405020304" pitchFamily="18" charset="0"/>
              </a:rPr>
              <a:t>5/ </a:t>
            </a:r>
            <a:r>
              <a:rPr kumimoji="0" lang="pl-PL"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Sale</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egzaminacyjne </a:t>
            </a:r>
            <a:r>
              <a:rPr kumimoji="0" lang="pl-PL"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należy wietrzyć </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przed rozpoczęciem egzaminu i w czasie egzaminu, co 1 godzinę, ale jednocześnie należy </a:t>
            </a:r>
            <a:r>
              <a:rPr kumimoji="0" lang="pl-PL"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unikać przeciągów i zakłóceń </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zewnętrznych,</a:t>
            </a:r>
            <a:endPar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591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814646"/>
            <a:ext cx="8640960" cy="6910546"/>
          </a:xfrm>
          <a:prstGeom prst="rect">
            <a:avLst/>
          </a:prstGeom>
        </p:spPr>
        <p:txBody>
          <a:bodyPr wrap="square">
            <a:spAutoFit/>
          </a:bodyPr>
          <a:lstStyle/>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6/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Drzwi</a:t>
            </a:r>
            <a:r>
              <a:rPr lang="pl-PL" sz="2400" dirty="0">
                <a:latin typeface="Calibri" panose="020F0502020204030204" pitchFamily="34" charset="0"/>
                <a:ea typeface="Calibri" panose="020F0502020204030204" pitchFamily="34" charset="0"/>
                <a:cs typeface="Times New Roman" panose="02020603050405020304" pitchFamily="18" charset="0"/>
              </a:rPr>
              <a:t> </a:t>
            </a:r>
            <a:r>
              <a:rPr lang="pl-PL" sz="2400" dirty="0" err="1">
                <a:latin typeface="Calibri" panose="020F0502020204030204" pitchFamily="34" charset="0"/>
                <a:ea typeface="Calibri" panose="020F0502020204030204" pitchFamily="34" charset="0"/>
                <a:cs typeface="Times New Roman" panose="02020603050405020304" pitchFamily="18" charset="0"/>
              </a:rPr>
              <a:t>sal</a:t>
            </a:r>
            <a:r>
              <a:rPr lang="pl-PL" sz="2400" dirty="0">
                <a:latin typeface="Calibri" panose="020F0502020204030204" pitchFamily="34" charset="0"/>
                <a:ea typeface="Calibri" panose="020F0502020204030204" pitchFamily="34" charset="0"/>
                <a:cs typeface="Times New Roman" panose="02020603050405020304" pitchFamily="18" charset="0"/>
              </a:rPr>
              <a:t> egzaminacyjnych powinny być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otwarte</a:t>
            </a:r>
            <a:r>
              <a:rPr lang="pl-PL" sz="2400" dirty="0">
                <a:latin typeface="Calibri" panose="020F0502020204030204" pitchFamily="34" charset="0"/>
                <a:ea typeface="Calibri" panose="020F0502020204030204" pitchFamily="34" charset="0"/>
                <a:cs typeface="Times New Roman" panose="02020603050405020304" pitchFamily="18" charset="0"/>
              </a:rPr>
              <a:t>, a jeżeli to nie jest możliwe, to należy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pamiętać o dezynfekcji klamek,</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7/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a:t>
            </a:r>
            <a:r>
              <a:rPr lang="pl-PL" sz="2400" dirty="0">
                <a:latin typeface="Calibri" panose="020F0502020204030204" pitchFamily="34" charset="0"/>
                <a:ea typeface="Calibri" panose="020F0502020204030204" pitchFamily="34" charset="0"/>
                <a:cs typeface="Times New Roman" panose="02020603050405020304" pitchFamily="18" charset="0"/>
              </a:rPr>
              <a:t> zakończonym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egzaminie</a:t>
            </a:r>
            <a:r>
              <a:rPr lang="pl-PL" sz="2400" dirty="0">
                <a:latin typeface="Calibri" panose="020F0502020204030204" pitchFamily="34" charset="0"/>
                <a:ea typeface="Calibri" panose="020F0502020204030204" pitchFamily="34" charset="0"/>
                <a:cs typeface="Times New Roman" panose="02020603050405020304" pitchFamily="18" charset="0"/>
              </a:rPr>
              <a:t> należy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powiadomić</a:t>
            </a:r>
            <a:r>
              <a:rPr lang="pl-PL" sz="2400" dirty="0">
                <a:latin typeface="Calibri" panose="020F0502020204030204" pitchFamily="34" charset="0"/>
                <a:ea typeface="Calibri" panose="020F0502020204030204" pitchFamily="34" charset="0"/>
                <a:cs typeface="Times New Roman" panose="02020603050405020304" pitchFamily="18" charset="0"/>
              </a:rPr>
              <a:t> personel sprzątający, asystentów technicznych lub administratora ( zależnie od formuły egzaminu)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o konieczności dezynfekcji</a:t>
            </a:r>
            <a:r>
              <a:rPr lang="pl-PL" sz="2400" dirty="0">
                <a:latin typeface="Calibri" panose="020F0502020204030204" pitchFamily="34" charset="0"/>
                <a:ea typeface="Calibri" panose="020F0502020204030204" pitchFamily="34" charset="0"/>
                <a:cs typeface="Times New Roman" panose="02020603050405020304" pitchFamily="18" charset="0"/>
              </a:rPr>
              <a:t> stanowisk egzaminacyjnych oraz stanowisk wspólnych i przygotowaniu sali do następnej zmiany.</a:t>
            </a:r>
          </a:p>
          <a:p>
            <a:pPr algn="just">
              <a:lnSpc>
                <a:spcPct val="107000"/>
              </a:lnSpc>
              <a:spcAft>
                <a:spcPts val="800"/>
              </a:spcAft>
            </a:pP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8/ </a:t>
            </a:r>
            <a:r>
              <a:rPr kumimoji="0" lang="pl-PL"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Stanowiska oraz sprzęt i  urządzenia</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wykorzystywane przez kilku zdających podczas przeprowadzania części praktycznej (formuła „w”) powinny być </a:t>
            </a:r>
            <a:r>
              <a:rPr kumimoji="0" lang="pl-PL" sz="24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rPr>
              <a:t>dezynfekowane również podczas egzaminu</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9/ W szkole musi być przygotowane  </a:t>
            </a:r>
            <a:r>
              <a:rPr kumimoji="0" lang="pl-PL" sz="24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specjalne pomieszczenie</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w którym będzie można w razie potrzeby odizolować osobę               w przypadku stwierdzenia objawów chorobowych ( w ZS1 jest to </a:t>
            </a:r>
            <a:r>
              <a:rPr kumimoji="0" lang="pl-PL" sz="2400" b="1"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rPr>
              <a:t>pomieszczenie pielęgniarki szkolnej i sala nr 1</a:t>
            </a:r>
            <a:r>
              <a:rPr kumimoji="0" lang="pl-PL"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5885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8520" y="260648"/>
            <a:ext cx="9144000" cy="553998"/>
          </a:xfrm>
          <a:prstGeom prst="rect">
            <a:avLst/>
          </a:prstGeom>
        </p:spPr>
        <p:txBody>
          <a:bodyPr wrap="square">
            <a:spAutoFit/>
          </a:bodyPr>
          <a:lstStyle/>
          <a:p>
            <a:pPr algn="ctr"/>
            <a:r>
              <a:rPr lang="pl-PL" sz="3000" b="1" dirty="0"/>
              <a:t>Procedury sanitarne</a:t>
            </a:r>
          </a:p>
        </p:txBody>
      </p:sp>
      <p:sp>
        <p:nvSpPr>
          <p:cNvPr id="3" name="Prostokąt 2">
            <a:extLst>
              <a:ext uri="{FF2B5EF4-FFF2-40B4-BE49-F238E27FC236}">
                <a16:creationId xmlns:a16="http://schemas.microsoft.com/office/drawing/2014/main" id="{3ADDAC55-07CE-45E2-B4DF-AAA0725D21F1}"/>
              </a:ext>
            </a:extLst>
          </p:cNvPr>
          <p:cNvSpPr/>
          <p:nvPr/>
        </p:nvSpPr>
        <p:spPr>
          <a:xfrm>
            <a:off x="251520" y="1196752"/>
            <a:ext cx="8640960" cy="5293116"/>
          </a:xfrm>
          <a:prstGeom prst="rect">
            <a:avLst/>
          </a:prstGeom>
        </p:spPr>
        <p:txBody>
          <a:bodyPr wrap="square">
            <a:spAutoFit/>
          </a:bodyPr>
          <a:lstStyle/>
          <a:p>
            <a:pPr algn="just">
              <a:lnSpc>
                <a:spcPct val="107000"/>
              </a:lnSpc>
              <a:spcAft>
                <a:spcPts val="800"/>
              </a:spcAft>
            </a:pPr>
            <a:r>
              <a:rPr lang="pl-PL" sz="2800" b="1" i="1"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III. Środki bezpieczeństwa:</a:t>
            </a:r>
            <a:endParaRPr lang="pl-PL"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1/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Każdy uczestnik egzaminu </a:t>
            </a:r>
            <a:r>
              <a:rPr lang="pl-PL" sz="2400" dirty="0">
                <a:latin typeface="Calibri" panose="020F0502020204030204" pitchFamily="34" charset="0"/>
                <a:ea typeface="Calibri" panose="020F0502020204030204" pitchFamily="34" charset="0"/>
                <a:cs typeface="Times New Roman" panose="02020603050405020304" pitchFamily="18" charset="0"/>
              </a:rPr>
              <a:t>(zdający, członek zespołu nadzorującego, asystenci, operatorzy, administratorzy) oraz inne  osoby zaangażowane w jego przeprowadzenie  (nauczyciele dyżurni, pracownicy szkoły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muszą posiadać maseczki</a:t>
            </a:r>
            <a:r>
              <a:rPr lang="pl-PL" sz="24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2/ Wszyscy wchodzący na teren szkoły mają </a:t>
            </a:r>
            <a:r>
              <a:rPr lang="pl-PL"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obowiązek dezynfekowania rąk</a:t>
            </a:r>
            <a:r>
              <a:rPr lang="pl-PL" sz="2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pl-PL" sz="2400" dirty="0">
                <a:latin typeface="Calibri" panose="020F0502020204030204" pitchFamily="34" charset="0"/>
                <a:ea typeface="Calibri" panose="020F0502020204030204" pitchFamily="34" charset="0"/>
                <a:cs typeface="Times New Roman" panose="02020603050405020304" pitchFamily="18" charset="0"/>
              </a:rPr>
              <a:t>przygotowanym płynem dezynfekcyjnym. Obowiązek ten dotyczy również innych punktów dezynfekcji                ( szatnie, rejestracja, sale egzaminacyjne),</a:t>
            </a:r>
          </a:p>
          <a:p>
            <a:pPr algn="just">
              <a:lnSpc>
                <a:spcPct val="107000"/>
              </a:lnSpc>
              <a:spcAft>
                <a:spcPts val="800"/>
              </a:spcAft>
            </a:pPr>
            <a:r>
              <a:rPr lang="pl-PL" sz="2400" dirty="0">
                <a:latin typeface="Calibri" panose="020F0502020204030204" pitchFamily="34" charset="0"/>
                <a:ea typeface="Calibri" panose="020F0502020204030204" pitchFamily="34" charset="0"/>
                <a:cs typeface="Times New Roman" panose="02020603050405020304" pitchFamily="18" charset="0"/>
              </a:rPr>
              <a:t>3/ Członkowie zespołu nadzorującego pracują </a:t>
            </a:r>
            <a:r>
              <a:rPr lang="pl-PL"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 rękawicach ochronnych,</a:t>
            </a:r>
          </a:p>
          <a:p>
            <a:pPr algn="just">
              <a:lnSpc>
                <a:spcPct val="107000"/>
              </a:lnSpc>
              <a:spcAft>
                <a:spcPts val="80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463617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2821</TotalTime>
  <Words>1397</Words>
  <Application>Microsoft Office PowerPoint</Application>
  <PresentationFormat>Pokaz na ekranie (4:3)</PresentationFormat>
  <Paragraphs>104</Paragraphs>
  <Slides>17</Slides>
  <Notes>14</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17</vt:i4>
      </vt:variant>
    </vt:vector>
  </HeadingPairs>
  <TitlesOfParts>
    <vt:vector size="20" baseType="lpstr">
      <vt:lpstr>Arial</vt:lpstr>
      <vt:lpstr>Calibri</vt:lpstr>
      <vt:lpstr>Motyw pakietu Office</vt:lpstr>
      <vt:lpstr>Prezentacja programu PowerPoint</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Ula</dc:creator>
  <cp:lastModifiedBy>Urszula Pająk-Czopowska</cp:lastModifiedBy>
  <cp:revision>499</cp:revision>
  <cp:lastPrinted>2017-12-30T17:17:59Z</cp:lastPrinted>
  <dcterms:created xsi:type="dcterms:W3CDTF">2015-12-30T01:30:52Z</dcterms:created>
  <dcterms:modified xsi:type="dcterms:W3CDTF">2021-12-15T20:15:56Z</dcterms:modified>
</cp:coreProperties>
</file>