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9" r:id="rId3"/>
    <p:sldId id="285" r:id="rId4"/>
    <p:sldId id="261" r:id="rId5"/>
    <p:sldId id="286" r:id="rId6"/>
    <p:sldId id="289" r:id="rId7"/>
    <p:sldId id="288" r:id="rId8"/>
    <p:sldId id="287" r:id="rId9"/>
    <p:sldId id="290" r:id="rId10"/>
    <p:sldId id="291" r:id="rId11"/>
    <p:sldId id="293" r:id="rId12"/>
    <p:sldId id="270" r:id="rId13"/>
    <p:sldId id="292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6A636-3BC5-4A8F-AD1D-65F83D5A8CBE}" type="datetimeFigureOut">
              <a:rPr lang="pl-PL" smtClean="0"/>
              <a:pPr/>
              <a:t>18.05.2023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2382A-F39D-4BEE-8297-DB036CEDF7F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2382A-F39D-4BEE-8297-DB036CEDF7FA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369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9017-76F1-4045-A655-4A886DABDE92}" type="datetimeFigureOut">
              <a:rPr lang="pl-PL" smtClean="0"/>
              <a:pPr/>
              <a:t>18.05.2023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D640-479F-450D-8580-844619D36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9017-76F1-4045-A655-4A886DABDE92}" type="datetimeFigureOut">
              <a:rPr lang="pl-PL" smtClean="0"/>
              <a:pPr/>
              <a:t>18.05.2023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D640-479F-450D-8580-844619D36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9017-76F1-4045-A655-4A886DABDE92}" type="datetimeFigureOut">
              <a:rPr lang="pl-PL" smtClean="0"/>
              <a:pPr/>
              <a:t>18.05.2023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D640-479F-450D-8580-844619D36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9017-76F1-4045-A655-4A886DABDE92}" type="datetimeFigureOut">
              <a:rPr lang="pl-PL" smtClean="0"/>
              <a:pPr/>
              <a:t>18.05.2023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D640-479F-450D-8580-844619D36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9017-76F1-4045-A655-4A886DABDE92}" type="datetimeFigureOut">
              <a:rPr lang="pl-PL" smtClean="0"/>
              <a:pPr/>
              <a:t>18.05.2023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D640-479F-450D-8580-844619D36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9017-76F1-4045-A655-4A886DABDE92}" type="datetimeFigureOut">
              <a:rPr lang="pl-PL" smtClean="0"/>
              <a:pPr/>
              <a:t>18.05.2023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D640-479F-450D-8580-844619D36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9017-76F1-4045-A655-4A886DABDE92}" type="datetimeFigureOut">
              <a:rPr lang="pl-PL" smtClean="0"/>
              <a:pPr/>
              <a:t>18.05.2023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D640-479F-450D-8580-844619D36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9017-76F1-4045-A655-4A886DABDE92}" type="datetimeFigureOut">
              <a:rPr lang="pl-PL" smtClean="0"/>
              <a:pPr/>
              <a:t>18.05.2023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D640-479F-450D-8580-844619D36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9017-76F1-4045-A655-4A886DABDE92}" type="datetimeFigureOut">
              <a:rPr lang="pl-PL" smtClean="0"/>
              <a:pPr/>
              <a:t>18.05.2023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D640-479F-450D-8580-844619D36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9017-76F1-4045-A655-4A886DABDE92}" type="datetimeFigureOut">
              <a:rPr lang="pl-PL" smtClean="0"/>
              <a:pPr/>
              <a:t>18.05.2023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D640-479F-450D-8580-844619D36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9017-76F1-4045-A655-4A886DABDE92}" type="datetimeFigureOut">
              <a:rPr lang="pl-PL" smtClean="0"/>
              <a:pPr/>
              <a:t>18.05.2023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D640-479F-450D-8580-844619D36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99017-76F1-4045-A655-4A886DABDE92}" type="datetimeFigureOut">
              <a:rPr lang="pl-PL" smtClean="0"/>
              <a:pPr/>
              <a:t>18.05.2023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1D640-479F-450D-8580-844619D3633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00B050"/>
                </a:solidFill>
              </a:rPr>
              <a:t>Egzamin zawodowy</a:t>
            </a:r>
            <a:br>
              <a:rPr lang="pl-PL" b="1" dirty="0">
                <a:solidFill>
                  <a:srgbClr val="00B050"/>
                </a:solidFill>
              </a:rPr>
            </a:br>
            <a:br>
              <a:rPr lang="pl-PL" b="1" dirty="0">
                <a:solidFill>
                  <a:srgbClr val="00B050"/>
                </a:solidFill>
              </a:rPr>
            </a:br>
            <a:r>
              <a:rPr lang="pl-PL" b="1" dirty="0">
                <a:solidFill>
                  <a:srgbClr val="00B050"/>
                </a:solidFill>
              </a:rPr>
              <a:t>czerwiec  2023r.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13B79E-6FD7-4AE6-A94E-FCF621E80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Przebieg części pisemnej egzaminu</a:t>
            </a: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BD85B04F-938D-4894-ADCA-14E88EDDD078}"/>
              </a:ext>
            </a:extLst>
          </p:cNvPr>
          <p:cNvSpPr txBox="1"/>
          <p:nvPr/>
        </p:nvSpPr>
        <p:spPr>
          <a:xfrm>
            <a:off x="457200" y="1124744"/>
            <a:ext cx="8229600" cy="49305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 15 minut przed zakończeniem egzaminu PZN informuje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zdających 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zbliżającym się zakończeniu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egzaminu, przypomina też, że  każdy zdający posiada na swoim ekranie informację o czasie, jaki mu pozostał do zakończenia egzaminu.</a:t>
            </a:r>
            <a:endParaRPr kumimoji="0" lang="pl-PL" sz="2400" b="1" i="1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 uzyskaniu od operatora informacji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ukończeniu pracy przez wszystkich zdających, PZN ogłasza zakończenie egzaminu,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Operator udostępnia zdającym informację o liczbie poprawnie udzielonych odpowiedzi.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1776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13B79E-6FD7-4AE6-A94E-FCF621E80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06090"/>
          </a:xfrm>
        </p:spPr>
        <p:txBody>
          <a:bodyPr/>
          <a:lstStyle/>
          <a:p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Przebieg części pisemnej egzaminu</a:t>
            </a: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BD85B04F-938D-4894-ADCA-14E88EDDD078}"/>
              </a:ext>
            </a:extLst>
          </p:cNvPr>
          <p:cNvSpPr txBox="1"/>
          <p:nvPr/>
        </p:nvSpPr>
        <p:spPr>
          <a:xfrm>
            <a:off x="457200" y="1124744"/>
            <a:ext cx="8229600" cy="5299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 uzyskaniu zgody PZN zdający opuszczają salę,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 sali pozostaje przynajmniej jeden przedstawiciel zdających.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Przedstawiciel zdających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wraz z członkami ZN jest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obecny przy nagrywaniu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przez operatora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pliku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z wynikami zdających na nośniku USB i płycie DVD.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400" dirty="0">
                <a:solidFill>
                  <a:prstClr val="black"/>
                </a:solidFill>
                <a:latin typeface="Calibri"/>
              </a:rPr>
              <a:t>Przedstawiciel zdających jest obecny przy sprawdzaniu przez PZE jakości zapisu pliku na nośnikach elektronicznych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400" dirty="0">
                <a:solidFill>
                  <a:prstClr val="black"/>
                </a:solidFill>
                <a:latin typeface="Calibri"/>
              </a:rPr>
              <a:t>Za zgodą PZN zdający może opuścić salę egzaminacyjną.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1704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Przebieg części pisemnej egzaminu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24744"/>
            <a:ext cx="8640960" cy="55446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u="sng" dirty="0">
                <a:solidFill>
                  <a:srgbClr val="FF0000"/>
                </a:solidFill>
              </a:rPr>
              <a:t>Przewodniczący ZE na wniosek PZN przerywa egzamin w przypadku gdy stwierdzi się następujące okoliczności:</a:t>
            </a:r>
          </a:p>
          <a:p>
            <a:pPr algn="ctr">
              <a:buNone/>
            </a:pPr>
            <a:endParaRPr lang="pl-PL" sz="1200" u="sng" dirty="0">
              <a:solidFill>
                <a:srgbClr val="FF0000"/>
              </a:solidFill>
            </a:endParaRPr>
          </a:p>
          <a:p>
            <a:r>
              <a:rPr lang="pl-PL" sz="2400" dirty="0"/>
              <a:t>Niesamodzielne rozwiązywanie zadań przez zdającego</a:t>
            </a:r>
          </a:p>
          <a:p>
            <a:r>
              <a:rPr lang="pl-PL" sz="2400" dirty="0"/>
              <a:t>Wniesienie lub korzystanie przez zdającego na sali egzaminacyjne z urządzeń telekomunikacyjnych</a:t>
            </a:r>
          </a:p>
          <a:p>
            <a:r>
              <a:rPr lang="pl-PL" sz="2400" dirty="0"/>
              <a:t>Zakłócanie przez zdającego prawidłowego przebiegu części pisemnej egzaminu w sposób utrudniający pracę pozostałym</a:t>
            </a:r>
          </a:p>
          <a:p>
            <a:r>
              <a:rPr lang="pl-PL" sz="2400" dirty="0"/>
              <a:t>Wniesienie lub korzystanie z niedopuszczonych na egzaminie materiałów i przyborów.</a:t>
            </a:r>
          </a:p>
          <a:p>
            <a:r>
              <a:rPr lang="pl-PL" sz="2400" dirty="0"/>
              <a:t>Przerwanie egzaminu oznacza uzyskanie wyniku 0%.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95496F-F80E-402B-AD48-C85330954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4525963"/>
          </a:xfrm>
        </p:spPr>
        <p:txBody>
          <a:bodyPr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35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Wyniki egzaminu zawodowego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3500" dirty="0">
                <a:solidFill>
                  <a:srgbClr val="00B050"/>
                </a:solidFill>
                <a:latin typeface="Calibri"/>
              </a:rPr>
              <a:t>z</a:t>
            </a:r>
            <a:r>
              <a:rPr kumimoji="0" lang="pl-PL" sz="35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sesji czerwiec2023 r.</a:t>
            </a:r>
            <a:endParaRPr kumimoji="0" lang="pl-PL" sz="3500" b="1" i="0" u="sng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39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31 sierpnia 2023r</a:t>
            </a:r>
            <a:r>
              <a:rPr kumimoji="0" lang="pl-PL" sz="3900" b="1" i="0" u="sng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4000" b="1" i="0" u="sng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3500" dirty="0">
                <a:solidFill>
                  <a:srgbClr val="7030A0"/>
                </a:solidFill>
                <a:latin typeface="Calibri"/>
              </a:rPr>
              <a:t>Wydanie certyfikatów i dyplomów zawodowych: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3900" b="1" u="sng" dirty="0">
                <a:solidFill>
                  <a:srgbClr val="7030A0"/>
                </a:solidFill>
                <a:latin typeface="Calibri"/>
              </a:rPr>
              <a:t>7 </a:t>
            </a:r>
            <a:r>
              <a:rPr lang="pl-PL" sz="3900" b="1" u="sng">
                <a:solidFill>
                  <a:srgbClr val="7030A0"/>
                </a:solidFill>
                <a:latin typeface="Calibri"/>
              </a:rPr>
              <a:t>września 2023r</a:t>
            </a:r>
            <a:r>
              <a:rPr lang="pl-PL" sz="3900" b="1" u="sng" dirty="0">
                <a:solidFill>
                  <a:srgbClr val="7030A0"/>
                </a:solidFill>
                <a:latin typeface="Calibri"/>
              </a:rPr>
              <a:t>.</a:t>
            </a:r>
            <a:endParaRPr kumimoji="0" lang="pl-PL" sz="3900" b="1" i="0" u="sng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443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zawartości 2">
            <a:extLst>
              <a:ext uri="{FF2B5EF4-FFF2-40B4-BE49-F238E27FC236}">
                <a16:creationId xmlns:a16="http://schemas.microsoft.com/office/drawing/2014/main" id="{ECAB283F-1271-43D5-8508-42679AA6F684}"/>
              </a:ext>
            </a:extLst>
          </p:cNvPr>
          <p:cNvSpPr txBox="1">
            <a:spLocks/>
          </p:cNvSpPr>
          <p:nvPr/>
        </p:nvSpPr>
        <p:spPr>
          <a:xfrm>
            <a:off x="323528" y="548680"/>
            <a:ext cx="8496944" cy="5458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3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Przystąpienie do egzaminu P.P.2019 jest obowiązkowe.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Uczeń, który nie </a:t>
            </a:r>
            <a:r>
              <a:rPr kumimoji="0" lang="pl-PL" sz="3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przyst</a:t>
            </a:r>
            <a:r>
              <a:rPr lang="pl-PL" sz="3000" dirty="0" err="1">
                <a:solidFill>
                  <a:sysClr val="windowText" lastClr="000000"/>
                </a:solidFill>
                <a:latin typeface="Calibri"/>
              </a:rPr>
              <a:t>ąpił</a:t>
            </a:r>
            <a:r>
              <a:rPr lang="pl-PL" sz="3000" dirty="0">
                <a:solidFill>
                  <a:sysClr val="windowText" lastClr="000000"/>
                </a:solidFill>
                <a:latin typeface="Calibri"/>
              </a:rPr>
              <a:t> w wyznaczonym terminie do egzaminu zawodowego nie uzyskuje promocji lub nie kończy szkoły,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pl-PL" sz="3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3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Uczeń, który z przyczyn losowych lub zdrowotnych nie przystąpił do egzaminu w terminie głównym </a:t>
            </a:r>
            <a:r>
              <a:rPr kumimoji="0" lang="pl-PL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lub przerwał ten egzamin </a:t>
            </a:r>
            <a:r>
              <a:rPr kumimoji="0" lang="pl-PL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 części pisemnej albo w części praktycznej, </a:t>
            </a:r>
            <a:r>
              <a:rPr kumimoji="0" lang="pl-PL" sz="3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może przystąpić do egzaminu w terminie dodatkowym, a le musi spełnić poniższe warunki: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pl-PL" sz="3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30238" marR="0" lvl="0" indent="-2730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Musi złożyć </a:t>
            </a:r>
            <a:r>
              <a:rPr kumimoji="0" lang="pl-PL" sz="3000" b="0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udokumentowany wniosek w dniu, w którym odbywa się</a:t>
            </a:r>
            <a:r>
              <a:rPr kumimoji="0" lang="pl-PL" sz="3000" b="0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pl-PL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część pisemna lub praktyczna egzaminu </a:t>
            </a:r>
            <a:br>
              <a:rPr kumimoji="0" lang="pl-PL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pl-PL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 musi być załączone np. orzeczenie lekarza),</a:t>
            </a:r>
          </a:p>
          <a:p>
            <a:pPr marL="357188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pl-PL" sz="3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630238" marR="0" lvl="0" indent="-2730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sz="3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 szczególnych przypadkach losowych lub zdrowotnych </a:t>
            </a:r>
            <a:r>
              <a:rPr kumimoji="0" lang="pl-PL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uniemożliwiających uczniowi przystąpienie do egzaminu                        w terminie dodatkowym </a:t>
            </a:r>
            <a:r>
              <a:rPr kumimoji="0" lang="pl-PL" sz="3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dyrektor OKE </a:t>
            </a:r>
            <a:r>
              <a:rPr kumimoji="0" lang="pl-PL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 udokumentowany wniosek ucznia (rodzica ucznia niepełnoletniego) i dyrektora szkoły, </a:t>
            </a:r>
            <a:r>
              <a:rPr kumimoji="0" lang="pl-PL" sz="3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może zwolnić</a:t>
            </a:r>
            <a:r>
              <a:rPr kumimoji="0" lang="pl-PL" sz="3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ucznia z obowiązku przystąpienia do egzaminu.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286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u="sng" dirty="0">
                <a:solidFill>
                  <a:srgbClr val="7030A0"/>
                </a:solidFill>
              </a:rPr>
              <a:t>Część pisemna </a:t>
            </a:r>
            <a:br>
              <a:rPr lang="pl-PL" b="1" u="sng" dirty="0">
                <a:solidFill>
                  <a:srgbClr val="7030A0"/>
                </a:solidFill>
              </a:rPr>
            </a:br>
            <a:r>
              <a:rPr lang="pl-PL" b="1" u="sng" dirty="0">
                <a:solidFill>
                  <a:srgbClr val="7030A0"/>
                </a:solidFill>
              </a:rPr>
              <a:t>egzaminu zawodowego</a:t>
            </a:r>
            <a:br>
              <a:rPr lang="pl-PL" b="1" dirty="0">
                <a:solidFill>
                  <a:srgbClr val="7030A0"/>
                </a:solidFill>
              </a:rPr>
            </a:br>
            <a:br>
              <a:rPr lang="pl-PL" b="1" dirty="0">
                <a:solidFill>
                  <a:srgbClr val="7030A0"/>
                </a:solidFill>
              </a:rPr>
            </a:br>
            <a:r>
              <a:rPr lang="pl-PL" sz="3600" dirty="0">
                <a:solidFill>
                  <a:srgbClr val="7030A0"/>
                </a:solidFill>
              </a:rPr>
              <a:t>Egzamin przeprowadzany jest w systemie elektronicznym</a:t>
            </a:r>
            <a:br>
              <a:rPr lang="pl-PL" b="1" dirty="0">
                <a:solidFill>
                  <a:srgbClr val="7030A0"/>
                </a:solidFill>
              </a:rPr>
            </a:br>
            <a:br>
              <a:rPr lang="pl-PL" b="1" dirty="0">
                <a:solidFill>
                  <a:srgbClr val="7030A0"/>
                </a:solidFill>
              </a:rPr>
            </a:br>
            <a:endParaRPr lang="pl-PL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32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12394"/>
            <a:ext cx="8229600" cy="850106"/>
          </a:xfrm>
        </p:spPr>
        <p:txBody>
          <a:bodyPr>
            <a:normAutofit/>
          </a:bodyPr>
          <a:lstStyle/>
          <a:p>
            <a:r>
              <a:rPr lang="pl-PL" sz="3200" dirty="0"/>
              <a:t>Przebieg części pisemnej egzaminu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641379"/>
          </a:xfrm>
        </p:spPr>
        <p:txBody>
          <a:bodyPr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lang="pl-PL" sz="2400" dirty="0">
                <a:solidFill>
                  <a:srgbClr val="0070C0"/>
                </a:solidFill>
              </a:rPr>
              <a:t>Zdający zgłaszają się </a:t>
            </a:r>
            <a:r>
              <a:rPr lang="pl-PL" sz="2400" dirty="0"/>
              <a:t>w sali egzaminacyjnej na ok. </a:t>
            </a:r>
            <a:r>
              <a:rPr lang="pl-PL" sz="2400" b="1" u="sng" dirty="0">
                <a:solidFill>
                  <a:srgbClr val="0070C0"/>
                </a:solidFill>
              </a:rPr>
              <a:t>45 min. przed </a:t>
            </a:r>
            <a:r>
              <a:rPr lang="pl-PL" sz="2400" dirty="0">
                <a:solidFill>
                  <a:srgbClr val="0070C0"/>
                </a:solidFill>
              </a:rPr>
              <a:t>rozpoczęciem egzaminu </a:t>
            </a:r>
            <a:r>
              <a:rPr lang="pl-PL" sz="2400" dirty="0"/>
              <a:t>i kierują się do wyznaczonej szatni, aby tam zostawić osobiste rzeczy.</a:t>
            </a:r>
            <a:endParaRPr lang="pl-PL" sz="2400" b="1" u="sng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Zdający przynosi na egzamin: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dowód tożsamości ze zdjęciem, długopis z czarnym wkładem, kalkulator prosty,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Można przynieść z sobą małą wodę mineralną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w plastikowej butelce ( w sali egzaminacyjnej ma ona znajdować się na podłodze obok stanowiska egzaminacyjnego),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 sali egzaminacyjnej,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nie można wnosić </a:t>
            </a:r>
            <a:r>
              <a:rPr kumimoji="0" lang="pl-PL" sz="22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żadnych urządzeń telekomunikacyjnych, ani niedozwolonych 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materiałów i przyborów, nie wolno też korzystać z nich w sali.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200" b="1" u="sng" dirty="0">
              <a:solidFill>
                <a:srgbClr val="FF0000"/>
              </a:solidFill>
            </a:endParaRPr>
          </a:p>
          <a:p>
            <a:endParaRPr lang="pl-PL" sz="22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12394"/>
            <a:ext cx="8229600" cy="850106"/>
          </a:xfrm>
        </p:spPr>
        <p:txBody>
          <a:bodyPr>
            <a:normAutofit/>
          </a:bodyPr>
          <a:lstStyle/>
          <a:p>
            <a:r>
              <a:rPr lang="pl-PL" sz="3200" dirty="0"/>
              <a:t>Przebieg części pisemnej egzaminu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641379"/>
          </a:xfr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Osobiste rzeczy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, których nie można wnosić na egzamin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 panose="02020603050405020304" pitchFamily="18" charset="0"/>
              </a:rPr>
              <a:t>zdający pozostawiają w szatni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400" dirty="0"/>
              <a:t>O wyznaczonej przez PZE godzinie (ok. 30 min. przed planową godz. rozpoczęcia egzaminu  zdający wchodzą do Sali,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 wezwanie członka ZN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zdający musi wylegitymować się dokumentem tożsamości ze zdjęciem,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Zdający potwierdza obecność na wykazie zdających, podpisując się własnym długopisem,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Przy wejściu do sali przewodniczący  zespołu nadzorującego lub jego członek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losuje w imieniu zdającego nr miejsca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i wręcza go zdającemu,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400" dirty="0" err="1">
                <a:latin typeface="Calibri"/>
              </a:rPr>
              <a:t>Zdajacy</a:t>
            </a:r>
            <a:r>
              <a:rPr lang="pl-PL" sz="2400" dirty="0">
                <a:latin typeface="Calibri"/>
              </a:rPr>
              <a:t> zajmują wylosowane miejsca  w sali egzaminacyjnej.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endParaRPr lang="pl-PL" sz="2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288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12394"/>
            <a:ext cx="8229600" cy="850106"/>
          </a:xfrm>
        </p:spPr>
        <p:txBody>
          <a:bodyPr>
            <a:normAutofit/>
          </a:bodyPr>
          <a:lstStyle/>
          <a:p>
            <a:r>
              <a:rPr lang="pl-PL" sz="3200" dirty="0"/>
              <a:t>Przebieg części pisemnej egzaminu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400" dirty="0">
                <a:latin typeface="Calibri"/>
              </a:rPr>
              <a:t>PZN pobiera od PZE materiały egzaminacyjne w obecności przedstawiciela zdających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l-PL" sz="2400" dirty="0">
              <a:latin typeface="Calibri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Członkowie ZN rozdają karty identyfikacyjne – </a:t>
            </a: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należy sprawdzić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dane tam zawarte,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l-PL" sz="2400" b="1" dirty="0">
                <a:solidFill>
                  <a:srgbClr val="002060"/>
                </a:solidFill>
                <a:latin typeface="Calibri"/>
              </a:rPr>
              <a:t>PZN przypomina zdającym zasady </a:t>
            </a:r>
            <a:r>
              <a:rPr lang="pl-PL" sz="2400" dirty="0">
                <a:solidFill>
                  <a:prstClr val="black"/>
                </a:solidFill>
                <a:latin typeface="Calibri"/>
              </a:rPr>
              <a:t>przebiegu egzaminu oraz sposób jego zakończenia i możliwości uzyskania wstępnych wyników,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l-PL" sz="2400" dirty="0">
              <a:solidFill>
                <a:prstClr val="black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PZE w obecności zdających przekazuje operatorowi hasło do plików i od tej pory </a:t>
            </a:r>
            <a:r>
              <a:rPr kumimoji="0" lang="pl-PL" sz="2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spóźnieni zdający nie zostaną wpuszczeni na egzamin.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22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Operator odblokowuje możliwość logowania i zdający logują się do systemu, stosując dane zawarte w karcie identyfikacyjnej;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5199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12394"/>
            <a:ext cx="8229600" cy="850106"/>
          </a:xfrm>
        </p:spPr>
        <p:txBody>
          <a:bodyPr>
            <a:normAutofit/>
          </a:bodyPr>
          <a:lstStyle/>
          <a:p>
            <a:r>
              <a:rPr lang="pl-PL" sz="3200" dirty="0"/>
              <a:t>Przebieg części pisemnej egzaminu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363272" cy="4641379"/>
          </a:xfr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40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Zdający </a:t>
            </a:r>
            <a:r>
              <a:rPr kumimoji="0" lang="pl-PL" sz="2400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zapoznają się z udostępniona w systemie instrukcją i sprawdzają </a:t>
            </a:r>
            <a:r>
              <a:rPr kumimoji="0" lang="pl-PL" sz="240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poprawność </a:t>
            </a:r>
            <a:r>
              <a:rPr kumimoji="0" lang="pl-PL" sz="2400" i="0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fu</a:t>
            </a:r>
            <a:r>
              <a:rPr lang="pl-PL" sz="2400" dirty="0" err="1">
                <a:latin typeface="Calibri"/>
              </a:rPr>
              <a:t>nkcjonowania</a:t>
            </a:r>
            <a:r>
              <a:rPr lang="pl-PL" sz="2400" dirty="0">
                <a:latin typeface="Calibri"/>
              </a:rPr>
              <a:t> indywidualnych stanowisk wspomaganych elektroniczne,</a:t>
            </a:r>
          </a:p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400" dirty="0">
                <a:latin typeface="Calibri"/>
              </a:rPr>
              <a:t>Wszelkie </a:t>
            </a:r>
            <a:r>
              <a:rPr lang="pl-PL" sz="2400" u="sng" dirty="0">
                <a:latin typeface="Calibri"/>
              </a:rPr>
              <a:t>nieprawidłowości zgłaszają PZN.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400" u="sng" dirty="0">
                <a:solidFill>
                  <a:srgbClr val="0070C0"/>
                </a:solidFill>
                <a:latin typeface="Calibri"/>
              </a:rPr>
              <a:t>PZN informuje o rozpoczęciu egzaminu</a:t>
            </a:r>
            <a:r>
              <a:rPr lang="pl-PL" sz="2400" dirty="0">
                <a:latin typeface="Calibri"/>
              </a:rPr>
              <a:t>, zapisując w widocznym miejscu godzinę jego rozpoczęcia i zakończenia.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400" dirty="0">
                <a:latin typeface="Calibri"/>
              </a:rPr>
              <a:t>W trakcie egzaminu na stanowisku może znajdować się tylko </a:t>
            </a:r>
            <a:r>
              <a:rPr lang="pl-PL" sz="2400" u="sng" dirty="0">
                <a:latin typeface="Calibri"/>
              </a:rPr>
              <a:t>długopis z czarnym wkładem,  kalkulator prosty i karta identyfikacyjna.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400" dirty="0">
                <a:latin typeface="Calibri"/>
              </a:rPr>
              <a:t>Drobne zapiski i obliczenia zdający </a:t>
            </a:r>
            <a:r>
              <a:rPr lang="pl-PL" sz="2400" dirty="0">
                <a:solidFill>
                  <a:srgbClr val="0070C0"/>
                </a:solidFill>
                <a:latin typeface="Calibri"/>
              </a:rPr>
              <a:t>może wykonywać na karcie identyfikacyjnej</a:t>
            </a:r>
            <a:r>
              <a:rPr lang="pl-PL" sz="2400" dirty="0">
                <a:latin typeface="Calibri"/>
              </a:rPr>
              <a:t>, którą po egzaminie </a:t>
            </a:r>
            <a:r>
              <a:rPr lang="pl-PL" sz="2400" dirty="0">
                <a:solidFill>
                  <a:srgbClr val="0070C0"/>
                </a:solidFill>
                <a:latin typeface="Calibri"/>
              </a:rPr>
              <a:t>pozostawia PZN</a:t>
            </a:r>
            <a:endParaRPr lang="pl-PL" sz="2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0968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13B79E-6FD7-4AE6-A94E-FCF621E80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Przebieg części pisemnej egzaminu</a:t>
            </a: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BD85B04F-938D-4894-ADCA-14E88EDDD078}"/>
              </a:ext>
            </a:extLst>
          </p:cNvPr>
          <p:cNvSpPr txBox="1"/>
          <p:nvPr/>
        </p:nvSpPr>
        <p:spPr>
          <a:xfrm>
            <a:off x="457200" y="1124744"/>
            <a:ext cx="8075240" cy="58296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 trakcie egzaminu na ekranie monitora na stanowisku zdającego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wyświetla się na bieżąco:</a:t>
            </a:r>
          </a:p>
          <a:p>
            <a:pPr marL="630238" marR="0" lvl="0" indent="-273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liczba zadań, na które zdający udzielił odpowiedzi,</a:t>
            </a:r>
          </a:p>
          <a:p>
            <a:pPr marL="630238" marR="0" lvl="0" indent="-273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godz. rozpoczęcia i zakończenia egzaminu dla zdającego </a:t>
            </a:r>
          </a:p>
          <a:p>
            <a:pPr marL="630238" marR="0" lvl="0" indent="-273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indywidualny czas jaki pozostał zdającemu do zakończenia egzaminu,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Jeżeli zdający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zakończy pracę wcześniej, to zgłasza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ten fakt przez podniesienie ręki, pozostając na miejscu.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400" dirty="0">
                <a:solidFill>
                  <a:prstClr val="black"/>
                </a:solidFill>
                <a:latin typeface="Calibri"/>
              </a:rPr>
              <a:t>    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PZN sprawdza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 komputerze zdającego</a:t>
            </a:r>
            <a:r>
              <a:rPr lang="pl-PL" sz="2400" dirty="0">
                <a:solidFill>
                  <a:prstClr val="black"/>
                </a:solidFill>
                <a:latin typeface="Calibri"/>
              </a:rPr>
              <a:t>: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142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czy zakończył on egzamin w systemie, </a:t>
            </a:r>
          </a:p>
          <a:p>
            <a:pPr marL="342900" marR="0" lvl="0" indent="142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zezwala zdającemu na opuszczenie sali,</a:t>
            </a:r>
          </a:p>
          <a:p>
            <a:pPr marL="342900" marR="0" lvl="0" indent="142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poleca operatorowi zakończyć egzamin dla tego zdającego.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00088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2262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13B79E-6FD7-4AE6-A94E-FCF621E80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Przebieg części pisemnej egzaminu</a:t>
            </a: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BD85B04F-938D-4894-ADCA-14E88EDDD078}"/>
              </a:ext>
            </a:extLst>
          </p:cNvPr>
          <p:cNvSpPr txBox="1"/>
          <p:nvPr/>
        </p:nvSpPr>
        <p:spPr>
          <a:xfrm>
            <a:off x="323528" y="1340768"/>
            <a:ext cx="849694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Zdający nie opuszcza sali egzaminacyjnej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W wyjątkowej sytuacji PZN może się na to zgodzić, po zapewnieniu warunków wykluczających możliwość kontaktowania się zdającego z innymi osobami, z wyjątkiem osób udzielających pomocy medycznej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pl-PL" sz="2400" dirty="0">
                <a:solidFill>
                  <a:prstClr val="black"/>
                </a:solidFill>
                <a:latin typeface="Calibri"/>
              </a:rPr>
              <a:t>W przypadku wyjątkowego opuszczenia sali przez zdającego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operator rejestruje w systemie godzinę wyjścia z sali i powrotu zdającego do sali, a egzamin wydłuża się o czas nieobecności zdającego w sali. Fakt ten odnotowuje się w protokole.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12595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902</Words>
  <Application>Microsoft Office PowerPoint</Application>
  <PresentationFormat>Pokaz na ekranie (4:3)</PresentationFormat>
  <Paragraphs>86</Paragraphs>
  <Slides>13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Motyw pakietu Office</vt:lpstr>
      <vt:lpstr>Egzamin zawodowy  czerwiec  2023r.</vt:lpstr>
      <vt:lpstr>Prezentacja programu PowerPoint</vt:lpstr>
      <vt:lpstr>Część pisemna  egzaminu zawodowego  Egzamin przeprowadzany jest w systemie elektronicznym  </vt:lpstr>
      <vt:lpstr>Przebieg części pisemnej egzaminu</vt:lpstr>
      <vt:lpstr>Przebieg części pisemnej egzaminu</vt:lpstr>
      <vt:lpstr>Przebieg części pisemnej egzaminu</vt:lpstr>
      <vt:lpstr>Przebieg części pisemnej egzaminu</vt:lpstr>
      <vt:lpstr>Przebieg części pisemnej egzaminu</vt:lpstr>
      <vt:lpstr>Przebieg części pisemnej egzaminu</vt:lpstr>
      <vt:lpstr>Przebieg części pisemnej egzaminu</vt:lpstr>
      <vt:lpstr>Przebieg części pisemnej egzaminu</vt:lpstr>
      <vt:lpstr>Przebieg części pisemnej egzaminu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potwierdzający kwalifikacje w zawodzie</dc:title>
  <dc:creator>Ula</dc:creator>
  <cp:lastModifiedBy>Agnieszka Maciejewska</cp:lastModifiedBy>
  <cp:revision>139</cp:revision>
  <dcterms:created xsi:type="dcterms:W3CDTF">2014-12-11T19:24:43Z</dcterms:created>
  <dcterms:modified xsi:type="dcterms:W3CDTF">2023-05-18T08:17:46Z</dcterms:modified>
</cp:coreProperties>
</file>