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57" r:id="rId4"/>
    <p:sldId id="258" r:id="rId5"/>
    <p:sldId id="271" r:id="rId6"/>
    <p:sldId id="284" r:id="rId7"/>
    <p:sldId id="280" r:id="rId8"/>
    <p:sldId id="269" r:id="rId9"/>
    <p:sldId id="266" r:id="rId10"/>
    <p:sldId id="268" r:id="rId11"/>
    <p:sldId id="272" r:id="rId12"/>
    <p:sldId id="27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1C3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104" d="100"/>
          <a:sy n="104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A3C5-6160-4C89-B693-36E1892EA755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A10CD-F331-4293-AABC-3E5768720B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A10CD-F331-4293-AABC-3E5768720B9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31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Tej naklejki nie przyklejać !!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A10CD-F331-4293-AABC-3E5768720B9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291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UWAGA: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A10CD-F331-4293-AABC-3E5768720B9D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7B3A-72A6-45B0-ACBF-F2E0F0C05C7F}" type="datetimeFigureOut">
              <a:rPr lang="pl-PL" smtClean="0"/>
              <a:pPr/>
              <a:t>19.05.2023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EEC0-EBE4-4BE1-BA4E-BB55AFA064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Organizacja części praktycznej egzaminu – </a:t>
            </a:r>
            <a:r>
              <a:rPr lang="pl-PL" u="sng" dirty="0">
                <a:solidFill>
                  <a:schemeClr val="accent6">
                    <a:lumMod val="50000"/>
                  </a:schemeClr>
                </a:solidFill>
              </a:rPr>
              <a:t>formuła: „w”</a:t>
            </a:r>
            <a:br>
              <a:rPr lang="pl-PL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dirty="0"/>
              <a:t>czerwiec - lipiec 2023r.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Zastrzeżenia do przebiegu egzaminu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Jeżeli zdający uzna, że w trakcie egzaminu zostały naruszone przepisy dotyczące jego przeprowadzania, może w terminie</a:t>
            </a:r>
            <a:r>
              <a:rPr lang="pl-PL" u="sng" dirty="0"/>
              <a:t> </a:t>
            </a:r>
            <a:r>
              <a:rPr lang="pl-PL" b="1" u="sng" dirty="0"/>
              <a:t>2 dni</a:t>
            </a:r>
            <a:r>
              <a:rPr lang="pl-PL" b="1" dirty="0"/>
              <a:t> roboczych od daty egzaminu w części pisemnej lub praktycznej</a:t>
            </a:r>
            <a:r>
              <a:rPr lang="pl-PL" dirty="0"/>
              <a:t>, zgłosić </a:t>
            </a:r>
            <a:r>
              <a:rPr lang="pl-PL" b="1" dirty="0"/>
              <a:t>pisemnie zastrzeżenie</a:t>
            </a:r>
            <a:r>
              <a:rPr lang="pl-PL" dirty="0"/>
              <a:t> do dyrektora OKE. </a:t>
            </a:r>
          </a:p>
          <a:p>
            <a:r>
              <a:rPr lang="pl-PL" dirty="0"/>
              <a:t>Zastrzeżenie musi zawierać </a:t>
            </a:r>
            <a:r>
              <a:rPr lang="pl-PL" b="1" dirty="0"/>
              <a:t>dokładny opis zaistniałej sytuacji</a:t>
            </a:r>
            <a:r>
              <a:rPr lang="pl-PL" dirty="0"/>
              <a:t> wskazującej na naruszenie przepisów. </a:t>
            </a:r>
            <a:r>
              <a:rPr lang="pl-PL" b="1" dirty="0"/>
              <a:t>Dyrektor</a:t>
            </a:r>
            <a:r>
              <a:rPr lang="pl-PL" dirty="0"/>
              <a:t> OKE </a:t>
            </a:r>
            <a:r>
              <a:rPr lang="pl-PL" b="1" dirty="0"/>
              <a:t>rozpatruje</a:t>
            </a:r>
            <a:r>
              <a:rPr lang="pl-PL" dirty="0"/>
              <a:t> zastrzeżenie w terminie </a:t>
            </a:r>
            <a:r>
              <a:rPr lang="pl-PL" b="1" u="sng" dirty="0"/>
              <a:t>7 dni </a:t>
            </a:r>
            <a:r>
              <a:rPr lang="pl-PL" b="1" dirty="0"/>
              <a:t>od daty jego otrzymania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Wyniki egzaminu zawodowego                            </a:t>
            </a:r>
          </a:p>
          <a:p>
            <a:pPr algn="ctr">
              <a:buNone/>
            </a:pPr>
            <a:r>
              <a:rPr lang="pl-PL" dirty="0"/>
              <a:t>  z sesji: czerwiec 2023 r.</a:t>
            </a:r>
          </a:p>
          <a:p>
            <a:pPr algn="ctr">
              <a:buNone/>
            </a:pPr>
            <a:r>
              <a:rPr lang="pl-PL" sz="3600" b="1" u="sng" dirty="0">
                <a:solidFill>
                  <a:srgbClr val="FF0000"/>
                </a:solidFill>
              </a:rPr>
              <a:t>31 sierpnia 2023 r. </a:t>
            </a:r>
            <a:r>
              <a:rPr lang="pl-PL" sz="3600" dirty="0"/>
              <a:t>	</a:t>
            </a:r>
          </a:p>
          <a:p>
            <a:pPr algn="ctr">
              <a:buNone/>
            </a:pPr>
            <a:endParaRPr lang="pl-PL" sz="3600" dirty="0"/>
          </a:p>
          <a:p>
            <a:pPr algn="ctr">
              <a:buNone/>
            </a:pPr>
            <a:r>
              <a:rPr lang="pl-PL" dirty="0"/>
              <a:t>Certyfikaty zawodowe i dyplomy zawodowe dostarczone będą do szkoły </a:t>
            </a:r>
          </a:p>
          <a:p>
            <a:pPr algn="ctr">
              <a:buNone/>
            </a:pPr>
            <a:r>
              <a:rPr lang="pl-PL" sz="3600" b="1" u="sng" dirty="0">
                <a:solidFill>
                  <a:srgbClr val="0070C0"/>
                </a:solidFill>
              </a:rPr>
              <a:t>7 </a:t>
            </a:r>
            <a:r>
              <a:rPr lang="pl-PL" sz="3600" b="1" u="sng">
                <a:solidFill>
                  <a:srgbClr val="0070C0"/>
                </a:solidFill>
              </a:rPr>
              <a:t>września 2023r</a:t>
            </a:r>
            <a:r>
              <a:rPr lang="pl-PL" sz="3600" b="1" u="sng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pl-PL" sz="5400" b="1" dirty="0">
                <a:solidFill>
                  <a:srgbClr val="EF21C3"/>
                </a:solidFill>
                <a:latin typeface="Comic Sans MS" pitchFamily="66" charset="0"/>
                <a:cs typeface="Angsana New" pitchFamily="18" charset="-34"/>
              </a:rPr>
              <a:t>POWODZENIA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Przebieg części praktycznej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Autofit/>
          </a:bodyPr>
          <a:lstStyle/>
          <a:p>
            <a:r>
              <a:rPr lang="pl-PL" sz="2100" dirty="0"/>
              <a:t>Na ok. 45 min przed egzaminem zdający zgłaszają się do Ośrodka Egzaminacyjnego, </a:t>
            </a:r>
          </a:p>
          <a:p>
            <a:r>
              <a:rPr lang="pl-PL" sz="2100" dirty="0">
                <a:solidFill>
                  <a:srgbClr val="FF0000"/>
                </a:solidFill>
              </a:rPr>
              <a:t>Przebierają się w ubrania robocze (przynoszą  z sobą),</a:t>
            </a:r>
          </a:p>
          <a:p>
            <a:r>
              <a:rPr lang="pl-PL" sz="2100" dirty="0"/>
              <a:t>Potwierdzają swoją tożsamość na podstawie dowodu tożsamości ze zdjęciem,</a:t>
            </a:r>
          </a:p>
          <a:p>
            <a:pPr lvl="0"/>
            <a:r>
              <a:rPr lang="pl-PL" sz="2100" dirty="0"/>
              <a:t> </a:t>
            </a:r>
            <a:r>
              <a:rPr lang="pl-PL" sz="2100" dirty="0">
                <a:solidFill>
                  <a:srgbClr val="FF0000"/>
                </a:solidFill>
              </a:rPr>
              <a:t>Losowania numeru </a:t>
            </a:r>
            <a:r>
              <a:rPr lang="pl-PL" sz="2100" dirty="0">
                <a:solidFill>
                  <a:prstClr val="black"/>
                </a:solidFill>
              </a:rPr>
              <a:t>stanowiska egzaminacyjnego dokonuje w obecności zdającego </a:t>
            </a:r>
            <a:r>
              <a:rPr lang="pl-PL" sz="2100" dirty="0">
                <a:solidFill>
                  <a:srgbClr val="FF0000"/>
                </a:solidFill>
              </a:rPr>
              <a:t>przewodniczący</a:t>
            </a:r>
            <a:r>
              <a:rPr lang="pl-PL" sz="2100" dirty="0">
                <a:solidFill>
                  <a:prstClr val="black"/>
                </a:solidFill>
              </a:rPr>
              <a:t> zespołu nadzorującego </a:t>
            </a:r>
            <a:r>
              <a:rPr lang="pl-PL" sz="2100" dirty="0">
                <a:solidFill>
                  <a:srgbClr val="FF0000"/>
                </a:solidFill>
              </a:rPr>
              <a:t>lub członek ZN i przekazuje </a:t>
            </a:r>
            <a:r>
              <a:rPr lang="pl-PL" sz="2100" dirty="0">
                <a:solidFill>
                  <a:prstClr val="black"/>
                </a:solidFill>
              </a:rPr>
              <a:t>wylosowany numer </a:t>
            </a:r>
            <a:r>
              <a:rPr lang="pl-PL" sz="2100" dirty="0">
                <a:solidFill>
                  <a:srgbClr val="FF0000"/>
                </a:solidFill>
              </a:rPr>
              <a:t>zdającemu,</a:t>
            </a:r>
          </a:p>
          <a:p>
            <a:pPr lvl="0"/>
            <a:r>
              <a:rPr lang="pl-PL" sz="2100" dirty="0"/>
              <a:t>Zdający potwierdza swoją obecność na wykazie zdających</a:t>
            </a:r>
          </a:p>
          <a:p>
            <a:r>
              <a:rPr lang="pl-PL" sz="2100" dirty="0"/>
              <a:t>Zdający zajmują miejsca przy wylosowanych stanowiskach.</a:t>
            </a:r>
          </a:p>
        </p:txBody>
      </p:sp>
    </p:spTree>
    <p:extLst>
      <p:ext uri="{BB962C8B-B14F-4D97-AF65-F5344CB8AC3E}">
        <p14:creationId xmlns:p14="http://schemas.microsoft.com/office/powerpoint/2010/main" val="32394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Przebieg części praktycznej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pl-PL" sz="2100" dirty="0"/>
              <a:t>Przewodniczący ZN zapoznaje zdających z przebiegiem egzaminu,</a:t>
            </a:r>
          </a:p>
          <a:p>
            <a:r>
              <a:rPr lang="pl-PL" sz="2100" dirty="0"/>
              <a:t>Osoba wyznaczona przez PZN przeprowadza </a:t>
            </a:r>
            <a:r>
              <a:rPr lang="pl-PL" sz="2100" dirty="0">
                <a:solidFill>
                  <a:srgbClr val="FF0000"/>
                </a:solidFill>
              </a:rPr>
              <a:t>instruktaż stanowiskowy,</a:t>
            </a:r>
          </a:p>
          <a:p>
            <a:r>
              <a:rPr lang="pl-PL" sz="2100" dirty="0"/>
              <a:t>PZN rozdaje zdającym arkusze egzaminacyjne i karty oceny,</a:t>
            </a:r>
          </a:p>
          <a:p>
            <a:r>
              <a:rPr lang="pl-PL" sz="2100" dirty="0">
                <a:solidFill>
                  <a:srgbClr val="FF0000"/>
                </a:solidFill>
              </a:rPr>
              <a:t>Zdający sprawdzają </a:t>
            </a:r>
            <a:r>
              <a:rPr lang="pl-PL" sz="2100" dirty="0"/>
              <a:t>kompletność i czytelność dokumentów,</a:t>
            </a:r>
          </a:p>
          <a:p>
            <a:r>
              <a:rPr lang="pl-PL" sz="2100" dirty="0"/>
              <a:t>Ewentualne </a:t>
            </a:r>
            <a:r>
              <a:rPr lang="pl-PL" sz="2100" dirty="0">
                <a:solidFill>
                  <a:srgbClr val="FF0000"/>
                </a:solidFill>
              </a:rPr>
              <a:t>braki</a:t>
            </a:r>
            <a:r>
              <a:rPr lang="pl-PL" sz="2100" dirty="0"/>
              <a:t> w dokumentach </a:t>
            </a:r>
            <a:r>
              <a:rPr lang="pl-PL" sz="2100" dirty="0">
                <a:solidFill>
                  <a:srgbClr val="FF0000"/>
                </a:solidFill>
              </a:rPr>
              <a:t>zdający zgłasza </a:t>
            </a:r>
            <a:r>
              <a:rPr lang="pl-PL" sz="2100" dirty="0"/>
              <a:t>PZN,</a:t>
            </a:r>
          </a:p>
          <a:p>
            <a:r>
              <a:rPr lang="pl-PL" sz="2100" dirty="0">
                <a:solidFill>
                  <a:srgbClr val="FF0000"/>
                </a:solidFill>
              </a:rPr>
              <a:t>Zdający koduje arkusz </a:t>
            </a:r>
            <a:r>
              <a:rPr lang="pl-PL" sz="2100" dirty="0"/>
              <a:t>egzaminacyjny </a:t>
            </a:r>
            <a:r>
              <a:rPr lang="pl-PL" sz="2100" dirty="0">
                <a:solidFill>
                  <a:srgbClr val="FF0000"/>
                </a:solidFill>
              </a:rPr>
              <a:t>i kartę pracy</a:t>
            </a:r>
            <a:r>
              <a:rPr lang="pl-PL" sz="2100" dirty="0"/>
              <a:t>, okleja naklejkami     z kodem i nr PESEL,</a:t>
            </a:r>
          </a:p>
          <a:p>
            <a:r>
              <a:rPr lang="pl-PL" sz="2100" u="sng" dirty="0"/>
              <a:t>Zdający nie podpisują karty oceny, ani arkusza egzaminacyjnego,</a:t>
            </a:r>
          </a:p>
          <a:p>
            <a:r>
              <a:rPr lang="pl-PL" sz="2100" dirty="0">
                <a:solidFill>
                  <a:srgbClr val="FF0000"/>
                </a:solidFill>
              </a:rPr>
              <a:t>Zdający przekazuje </a:t>
            </a:r>
            <a:r>
              <a:rPr lang="pl-PL" sz="2100" dirty="0"/>
              <a:t>zakodowaną </a:t>
            </a:r>
            <a:r>
              <a:rPr lang="pl-PL" sz="2100" dirty="0">
                <a:solidFill>
                  <a:srgbClr val="FF0000"/>
                </a:solidFill>
              </a:rPr>
              <a:t>kartę</a:t>
            </a:r>
            <a:r>
              <a:rPr lang="pl-PL" sz="2100" dirty="0"/>
              <a:t> oceny PZN, którą przekazuje on egzaminatorowi,</a:t>
            </a:r>
          </a:p>
          <a:p>
            <a:r>
              <a:rPr lang="pl-PL" sz="2100" dirty="0">
                <a:solidFill>
                  <a:srgbClr val="FF0000"/>
                </a:solidFill>
              </a:rPr>
              <a:t>Zdający</a:t>
            </a:r>
            <a:r>
              <a:rPr lang="pl-PL" sz="2100" dirty="0"/>
              <a:t>  po zakończeniu czynności organizacyjnych w </a:t>
            </a:r>
            <a:r>
              <a:rPr lang="pl-PL" sz="2100" dirty="0">
                <a:solidFill>
                  <a:srgbClr val="FF0000"/>
                </a:solidFill>
              </a:rPr>
              <a:t>ciągu 10 min zapoznaje się z treścią zadania</a:t>
            </a:r>
            <a:r>
              <a:rPr lang="pl-PL" sz="2100" dirty="0"/>
              <a:t>, materiałami i stanowiskiem (czas ten nie wlicza się do czasu egzaminu).</a:t>
            </a:r>
          </a:p>
          <a:p>
            <a:endParaRPr lang="pl-PL" sz="2100" dirty="0"/>
          </a:p>
          <a:p>
            <a:endParaRPr lang="pl-PL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Przebieg części praktycznej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589240"/>
          </a:xfrm>
        </p:spPr>
        <p:txBody>
          <a:bodyPr>
            <a:normAutofit/>
          </a:bodyPr>
          <a:lstStyle/>
          <a:p>
            <a:r>
              <a:rPr lang="pl-PL" sz="2300" dirty="0"/>
              <a:t>PZN w widocznym miejscu zapisuje czas rozpoczęcia i zakończenia egzaminu,</a:t>
            </a:r>
          </a:p>
          <a:p>
            <a:r>
              <a:rPr lang="pl-PL" sz="2300" dirty="0"/>
              <a:t>Zdający wykonują zadanie egzaminacyjne, stosując się do ogólnych     i stanowiskowych przepisów BHP,</a:t>
            </a:r>
          </a:p>
          <a:p>
            <a:r>
              <a:rPr lang="pl-PL" sz="2300" dirty="0">
                <a:solidFill>
                  <a:srgbClr val="002060"/>
                </a:solidFill>
              </a:rPr>
              <a:t>Zdający zgłaszają przez podniesienie ręki </a:t>
            </a:r>
            <a:r>
              <a:rPr lang="pl-PL" sz="2300" dirty="0"/>
              <a:t>wcześniejsze wykonanie zadania,  </a:t>
            </a:r>
          </a:p>
          <a:p>
            <a:r>
              <a:rPr lang="pl-PL" sz="2300" dirty="0"/>
              <a:t>Jeżeli zachodzi konieczność pracy </a:t>
            </a:r>
            <a:r>
              <a:rPr lang="pl-PL" sz="2300" dirty="0">
                <a:solidFill>
                  <a:srgbClr val="002060"/>
                </a:solidFill>
              </a:rPr>
              <a:t>na stanowiskach </a:t>
            </a:r>
            <a:r>
              <a:rPr lang="pl-PL" sz="2300">
                <a:solidFill>
                  <a:srgbClr val="002060"/>
                </a:solidFill>
              </a:rPr>
              <a:t>wyposażonych </a:t>
            </a:r>
            <a:br>
              <a:rPr lang="pl-PL" sz="2300">
                <a:solidFill>
                  <a:srgbClr val="002060"/>
                </a:solidFill>
              </a:rPr>
            </a:br>
            <a:r>
              <a:rPr lang="pl-PL" sz="2300">
                <a:solidFill>
                  <a:srgbClr val="002060"/>
                </a:solidFill>
              </a:rPr>
              <a:t>w </a:t>
            </a:r>
            <a:r>
              <a:rPr lang="pl-PL" sz="2300" dirty="0">
                <a:solidFill>
                  <a:srgbClr val="002060"/>
                </a:solidFill>
              </a:rPr>
              <a:t>specjalistyczny sprzęt </a:t>
            </a:r>
            <a:r>
              <a:rPr lang="pl-PL" sz="2300" dirty="0"/>
              <a:t>, zdający zgłasza gotowość do ich podjęcia przez podniesienie ręki,</a:t>
            </a:r>
          </a:p>
          <a:p>
            <a:r>
              <a:rPr lang="pl-PL" sz="2300" dirty="0">
                <a:solidFill>
                  <a:srgbClr val="002060"/>
                </a:solidFill>
              </a:rPr>
              <a:t>Po uzyskaniu zgody </a:t>
            </a:r>
            <a:r>
              <a:rPr lang="pl-PL" sz="2300" dirty="0"/>
              <a:t>przez PZN zdający przechodzi na </a:t>
            </a:r>
            <a:r>
              <a:rPr lang="pl-PL" sz="2300" dirty="0" err="1"/>
              <a:t>w.w</a:t>
            </a:r>
            <a:r>
              <a:rPr lang="pl-PL" sz="2300" dirty="0"/>
              <a:t>. stanowisko,</a:t>
            </a:r>
          </a:p>
          <a:p>
            <a:r>
              <a:rPr lang="pl-PL" sz="2300" dirty="0"/>
              <a:t>Zdający przechodząc na </a:t>
            </a:r>
            <a:r>
              <a:rPr lang="pl-PL" sz="2300" dirty="0" err="1"/>
              <a:t>w.w</a:t>
            </a:r>
            <a:r>
              <a:rPr lang="pl-PL" sz="2300" dirty="0"/>
              <a:t>. </a:t>
            </a:r>
            <a:r>
              <a:rPr lang="pl-PL" sz="2300" dirty="0">
                <a:solidFill>
                  <a:srgbClr val="002060"/>
                </a:solidFill>
              </a:rPr>
              <a:t>stanowisko zabiera z sobą swój arkusz egzaminacyjny i identyfikator z nr stanowiska,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3600" dirty="0"/>
              <a:t>Przebieg części praktycznej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pl-PL" sz="2300" dirty="0"/>
              <a:t>Za pomocą swojego  identyfikatora </a:t>
            </a:r>
            <a:r>
              <a:rPr lang="pl-PL" sz="2300" dirty="0">
                <a:solidFill>
                  <a:srgbClr val="0070C0"/>
                </a:solidFill>
              </a:rPr>
              <a:t>zdający oznakowuje to specjalistyczne stanowisko,</a:t>
            </a:r>
            <a:endParaRPr lang="pl-PL" sz="2300" dirty="0"/>
          </a:p>
          <a:p>
            <a:r>
              <a:rPr lang="pl-PL" sz="2300" dirty="0">
                <a:solidFill>
                  <a:srgbClr val="0070C0"/>
                </a:solidFill>
              </a:rPr>
              <a:t>Po wykonaniu </a:t>
            </a:r>
            <a:r>
              <a:rPr lang="pl-PL" sz="2300" dirty="0"/>
              <a:t>wskazanych prac </a:t>
            </a:r>
            <a:r>
              <a:rPr lang="pl-PL" sz="2300" dirty="0">
                <a:solidFill>
                  <a:srgbClr val="0070C0"/>
                </a:solidFill>
              </a:rPr>
              <a:t>zdający zgłasza </a:t>
            </a:r>
            <a:r>
              <a:rPr lang="pl-PL" sz="2300" dirty="0"/>
              <a:t>przez podniesienie ręki </a:t>
            </a:r>
            <a:r>
              <a:rPr lang="pl-PL" sz="2300" dirty="0">
                <a:solidFill>
                  <a:srgbClr val="0070C0"/>
                </a:solidFill>
              </a:rPr>
              <a:t>ich zakończenie i po uzyskaniu zgody </a:t>
            </a:r>
            <a:r>
              <a:rPr lang="pl-PL" sz="2300" dirty="0"/>
              <a:t>przez PZN </a:t>
            </a:r>
            <a:r>
              <a:rPr lang="pl-PL" sz="2300" dirty="0">
                <a:solidFill>
                  <a:srgbClr val="0070C0"/>
                </a:solidFill>
              </a:rPr>
              <a:t>powraca </a:t>
            </a:r>
            <a:r>
              <a:rPr lang="pl-PL" sz="2300" dirty="0"/>
              <a:t>na swoje podstawowe stanowisko, </a:t>
            </a:r>
            <a:r>
              <a:rPr lang="pl-PL" sz="2300" dirty="0">
                <a:solidFill>
                  <a:srgbClr val="0070C0"/>
                </a:solidFill>
              </a:rPr>
              <a:t>pozostawiając</a:t>
            </a:r>
            <a:r>
              <a:rPr lang="pl-PL" sz="2300" dirty="0"/>
              <a:t> na stanowisku specjalistycznym </a:t>
            </a:r>
            <a:r>
              <a:rPr lang="pl-PL" sz="2300" dirty="0">
                <a:solidFill>
                  <a:srgbClr val="0070C0"/>
                </a:solidFill>
              </a:rPr>
              <a:t>rezultaty wykonania pracy i swój identyfikator,</a:t>
            </a:r>
          </a:p>
          <a:p>
            <a:r>
              <a:rPr lang="pl-PL" sz="2300" dirty="0"/>
              <a:t>Zdający dalej kontynuuje prace na swoim indywidualnym stanowisku,</a:t>
            </a:r>
          </a:p>
          <a:p>
            <a:pPr lvl="0"/>
            <a:r>
              <a:rPr lang="pl-PL" sz="2300" dirty="0"/>
              <a:t> </a:t>
            </a:r>
            <a:r>
              <a:rPr lang="pl-PL" sz="2300" dirty="0">
                <a:solidFill>
                  <a:prstClr val="black"/>
                </a:solidFill>
              </a:rPr>
              <a:t>Po wykonaniu zadania </a:t>
            </a:r>
            <a:r>
              <a:rPr lang="pl-PL" sz="2300" dirty="0">
                <a:solidFill>
                  <a:srgbClr val="FF0000"/>
                </a:solidFill>
              </a:rPr>
              <a:t>zdający pozostawiają arkusz egzaminacyjny oraz rezultaty </a:t>
            </a:r>
            <a:r>
              <a:rPr lang="pl-PL" sz="2300" dirty="0">
                <a:solidFill>
                  <a:prstClr val="black"/>
                </a:solidFill>
              </a:rPr>
              <a:t>wykonania zadania </a:t>
            </a:r>
            <a:r>
              <a:rPr lang="pl-PL" sz="2300" dirty="0">
                <a:solidFill>
                  <a:srgbClr val="FF0000"/>
                </a:solidFill>
              </a:rPr>
              <a:t>i identyfikatory</a:t>
            </a:r>
            <a:r>
              <a:rPr lang="pl-PL" sz="2300" dirty="0">
                <a:solidFill>
                  <a:prstClr val="black"/>
                </a:solidFill>
              </a:rPr>
              <a:t> z nr stanowiska </a:t>
            </a:r>
            <a:r>
              <a:rPr lang="pl-PL" sz="2300" dirty="0">
                <a:solidFill>
                  <a:srgbClr val="FF0000"/>
                </a:solidFill>
              </a:rPr>
              <a:t>na stanowisku egzaminacyjnym,</a:t>
            </a:r>
          </a:p>
          <a:p>
            <a:pPr lvl="0"/>
            <a:r>
              <a:rPr lang="pl-PL" sz="2300" dirty="0">
                <a:solidFill>
                  <a:prstClr val="black"/>
                </a:solidFill>
              </a:rPr>
              <a:t> </a:t>
            </a:r>
            <a:r>
              <a:rPr lang="pl-PL" sz="2300" dirty="0">
                <a:solidFill>
                  <a:srgbClr val="FF0000"/>
                </a:solidFill>
              </a:rPr>
              <a:t>Po uzyskaniu zgody PZN opuszczają salę </a:t>
            </a:r>
            <a:r>
              <a:rPr lang="pl-PL" sz="2300" dirty="0">
                <a:solidFill>
                  <a:prstClr val="black"/>
                </a:solidFill>
              </a:rPr>
              <a:t>egzaminacyjną, nie zakłócając pracy pozostałym.</a:t>
            </a:r>
          </a:p>
          <a:p>
            <a:endParaRPr lang="pl-PL" sz="2300" dirty="0"/>
          </a:p>
          <a:p>
            <a:endParaRPr lang="pl-PL" sz="34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716F7E25-CBD6-9ACF-C1F5-F49928B110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745" t="2873" r="1377"/>
          <a:stretch/>
        </p:blipFill>
        <p:spPr>
          <a:xfrm>
            <a:off x="161764" y="170638"/>
            <a:ext cx="8820472" cy="6516724"/>
          </a:xfrm>
        </p:spPr>
      </p:pic>
    </p:spTree>
    <p:extLst>
      <p:ext uri="{BB962C8B-B14F-4D97-AF65-F5344CB8AC3E}">
        <p14:creationId xmlns:p14="http://schemas.microsoft.com/office/powerpoint/2010/main" val="292919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88FDB-CA8D-403B-B94B-5A512E40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4189"/>
            <a:ext cx="8229600" cy="1143000"/>
          </a:xfrm>
        </p:spPr>
        <p:txBody>
          <a:bodyPr/>
          <a:lstStyle/>
          <a:p>
            <a:r>
              <a:rPr lang="pl-PL" dirty="0"/>
              <a:t>Kody kreskowe zdającego</a:t>
            </a: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07B72043-FA7E-41CA-B2DB-48196144B0E5}"/>
              </a:ext>
            </a:extLst>
          </p:cNvPr>
          <p:cNvCxnSpPr/>
          <p:nvPr/>
        </p:nvCxnSpPr>
        <p:spPr>
          <a:xfrm flipH="1" flipV="1">
            <a:off x="2815716" y="2447310"/>
            <a:ext cx="648072" cy="23762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E0C881A7-A5F3-45F8-B369-D8AB05563C92}"/>
              </a:ext>
            </a:extLst>
          </p:cNvPr>
          <p:cNvSpPr/>
          <p:nvPr/>
        </p:nvSpPr>
        <p:spPr>
          <a:xfrm>
            <a:off x="3139752" y="4823574"/>
            <a:ext cx="18036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b="1" u="sng" dirty="0">
                <a:solidFill>
                  <a:srgbClr val="FF0000"/>
                </a:solidFill>
              </a:rPr>
              <a:t>Tej naklejki nie przyklejać !!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3CFB8E3-56A9-5BE0-FD4E-566AFA5C9F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6" r="1786"/>
          <a:stretch/>
        </p:blipFill>
        <p:spPr>
          <a:xfrm>
            <a:off x="767009" y="145363"/>
            <a:ext cx="7609982" cy="656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2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Materiały dopuszczone na egzaminie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55794"/>
              </p:ext>
            </p:extLst>
          </p:nvPr>
        </p:nvGraphicFramePr>
        <p:xfrm>
          <a:off x="971600" y="1878767"/>
          <a:ext cx="67070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Dopuszczone przybory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Długopis z czarnym wkładem, kalkulator prosty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589632" y="3140968"/>
            <a:ext cx="796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/>
              <a:t>UWAGA</a:t>
            </a:r>
            <a:r>
              <a:rPr lang="pl-PL" u="sng" dirty="0"/>
              <a:t>:  </a:t>
            </a:r>
          </a:p>
          <a:p>
            <a:endParaRPr lang="pl-PL" dirty="0"/>
          </a:p>
          <a:p>
            <a:r>
              <a:rPr lang="pl-PL" dirty="0"/>
              <a:t>1/ Zdający przynosi na egzamin przybory dopuszczone do stosowania na egzaminie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2/ Zdający wchodzą na egzamin w odzieży ochronnej , którą są zobowiązani</a:t>
            </a:r>
          </a:p>
          <a:p>
            <a:r>
              <a:rPr lang="pl-PL" dirty="0"/>
              <a:t> przynieść z sobą</a:t>
            </a:r>
          </a:p>
          <a:p>
            <a:endParaRPr lang="pl-PL" dirty="0"/>
          </a:p>
          <a:p>
            <a:r>
              <a:rPr lang="pl-PL" dirty="0"/>
              <a:t>3/ Uczniowie zdający egzamin w kwalifikacji HGT.02 ( technik żywienia i usług gastronomicznych oraz kucharz są zobowiązani mieć na egzaminie aktualną książeczkę „SANEPID”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Warunki przerwania egzaminu: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l-PL" dirty="0"/>
              <a:t>Naruszenie przepisów BHP, </a:t>
            </a:r>
          </a:p>
          <a:p>
            <a:r>
              <a:rPr lang="pl-PL" dirty="0"/>
              <a:t>Niesamodzielna praca lub zakłócanie, prawidłowego przebiegu egzaminu,</a:t>
            </a:r>
          </a:p>
          <a:p>
            <a:r>
              <a:rPr lang="pl-PL" dirty="0"/>
              <a:t>Wniesienie na salę lub korzystanie  z urządzeń telekomunikacyjnych,</a:t>
            </a:r>
          </a:p>
          <a:p>
            <a:r>
              <a:rPr lang="pl-PL" dirty="0"/>
              <a:t>Wniesienie na salę lub korzystanie                     z niedozwolonych materiałów,</a:t>
            </a:r>
          </a:p>
          <a:p>
            <a:r>
              <a:rPr lang="pl-PL" dirty="0"/>
              <a:t>Przerwanie egzaminu oznacza uzyskanie wyniku 0 %.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621</Words>
  <Application>Microsoft Office PowerPoint</Application>
  <PresentationFormat>Pokaz na ekranie (4:3)</PresentationFormat>
  <Paragraphs>69</Paragraphs>
  <Slides>12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Angsana New</vt:lpstr>
      <vt:lpstr>Arial</vt:lpstr>
      <vt:lpstr>Calibri</vt:lpstr>
      <vt:lpstr>Comic Sans MS</vt:lpstr>
      <vt:lpstr>Motyw pakietu Office</vt:lpstr>
      <vt:lpstr>Organizacja części praktycznej egzaminu – formuła: „w” czerwiec - lipiec 2023r.</vt:lpstr>
      <vt:lpstr>Przebieg części praktycznej egzaminu</vt:lpstr>
      <vt:lpstr>Przebieg części praktycznej egzaminu</vt:lpstr>
      <vt:lpstr>Przebieg części praktycznej egzaminu</vt:lpstr>
      <vt:lpstr>Przebieg części praktycznej egzaminu</vt:lpstr>
      <vt:lpstr>Prezentacja programu PowerPoint</vt:lpstr>
      <vt:lpstr>Kody kreskowe zdającego</vt:lpstr>
      <vt:lpstr>Materiały dopuszczone na egzaminie</vt:lpstr>
      <vt:lpstr>Warunki przerwania egzaminu: </vt:lpstr>
      <vt:lpstr> Zastrzeżenia do przebiegu egzaminu  </vt:lpstr>
      <vt:lpstr>Wyniki egzaminu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części praktycznej egzaminu – model „w”</dc:title>
  <dc:creator>Ula</dc:creator>
  <cp:lastModifiedBy>Agnieszka Maciejewska</cp:lastModifiedBy>
  <cp:revision>87</cp:revision>
  <dcterms:created xsi:type="dcterms:W3CDTF">2014-12-11T23:47:54Z</dcterms:created>
  <dcterms:modified xsi:type="dcterms:W3CDTF">2023-05-19T06:33:43Z</dcterms:modified>
</cp:coreProperties>
</file>