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6042D-1A38-5444-A8D2-47C01AB67ADF}" v="137" dt="2025-03-03T03:20:49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02.03.2025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oja wielka rodzina, czyli dokąd sięgają nasze korzenie i czy ...">
            <a:extLst>
              <a:ext uri="{FF2B5EF4-FFF2-40B4-BE49-F238E27FC236}">
                <a16:creationId xmlns:a16="http://schemas.microsoft.com/office/drawing/2014/main" id="{498FBDED-52CA-5BB6-C63E-37748574B9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721" b="17989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l-PL" sz="5200">
                <a:solidFill>
                  <a:srgbClr val="FFFFFF"/>
                </a:solidFill>
              </a:rPr>
              <a:t>INNOWACJA rok szkolny 2024/25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800" dirty="0">
                <a:solidFill>
                  <a:srgbClr val="FFFFFF"/>
                </a:solidFill>
              </a:rPr>
              <a:t>Nasza przeszłość, moje korzenie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braz znaleziony dla: opole 100 lat temu">
            <a:extLst>
              <a:ext uri="{FF2B5EF4-FFF2-40B4-BE49-F238E27FC236}">
                <a16:creationId xmlns:a16="http://schemas.microsoft.com/office/drawing/2014/main" id="{2373D4B7-36F9-60BA-080C-30D6F13C34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76"/>
          <a:stretch/>
        </p:blipFill>
        <p:spPr>
          <a:xfrm>
            <a:off x="2298836" y="10"/>
            <a:ext cx="988300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20A3EC-1705-35E8-221B-101F6305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71309" cy="1148072"/>
          </a:xfrm>
        </p:spPr>
        <p:txBody>
          <a:bodyPr>
            <a:normAutofit/>
          </a:bodyPr>
          <a:lstStyle/>
          <a:p>
            <a:r>
              <a:rPr lang="en-US" sz="4000" dirty="0" err="1"/>
              <a:t>Część</a:t>
            </a:r>
            <a:r>
              <a:rPr lang="en-US" sz="4000" dirty="0"/>
              <a:t> 1 </a:t>
            </a:r>
            <a:r>
              <a:rPr lang="en-US" sz="4000" dirty="0" err="1"/>
              <a:t>Nasza</a:t>
            </a:r>
            <a:r>
              <a:rPr lang="en-US" sz="4000" dirty="0"/>
              <a:t> </a:t>
            </a:r>
            <a:r>
              <a:rPr lang="en-US" sz="4000" dirty="0" err="1"/>
              <a:t>przeszłość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2EB5-C706-377E-F9C2-93A354505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521"/>
            <a:ext cx="4990589" cy="454540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600" b="1" dirty="0">
                <a:latin typeface="Calibri"/>
                <a:ea typeface="Calibri"/>
                <a:cs typeface="Calibri"/>
              </a:rPr>
              <a:t>Na </a:t>
            </a:r>
            <a:r>
              <a:rPr lang="en-US" sz="2600" b="1" err="1">
                <a:latin typeface="Calibri"/>
                <a:ea typeface="Calibri"/>
                <a:cs typeface="Calibri"/>
              </a:rPr>
              <a:t>czym</a:t>
            </a:r>
            <a:r>
              <a:rPr lang="en-US" sz="2600" b="1" dirty="0">
                <a:latin typeface="Calibri"/>
                <a:ea typeface="Calibri"/>
                <a:cs typeface="Calibri"/>
              </a:rPr>
              <a:t> </a:t>
            </a:r>
            <a:r>
              <a:rPr lang="en-US" sz="2600" b="1" err="1">
                <a:latin typeface="Calibri"/>
                <a:ea typeface="Calibri"/>
                <a:cs typeface="Calibri"/>
              </a:rPr>
              <a:t>polega</a:t>
            </a:r>
            <a:r>
              <a:rPr lang="en-US" sz="2600" b="1" dirty="0">
                <a:latin typeface="Calibri"/>
                <a:ea typeface="Calibri"/>
                <a:cs typeface="Calibri"/>
              </a:rPr>
              <a:t> </a:t>
            </a:r>
            <a:r>
              <a:rPr lang="en-US" sz="2600" b="1" err="1">
                <a:latin typeface="Calibri"/>
                <a:ea typeface="Calibri"/>
                <a:cs typeface="Calibri"/>
              </a:rPr>
              <a:t>innowacja</a:t>
            </a:r>
            <a:r>
              <a:rPr lang="en-US" sz="2600" b="1" dirty="0">
                <a:latin typeface="Calibri"/>
                <a:ea typeface="Calibri"/>
                <a:cs typeface="Calibri"/>
              </a:rPr>
              <a:t>: </a:t>
            </a:r>
            <a:r>
              <a:rPr lang="en-US" sz="2600" dirty="0">
                <a:latin typeface="Calibri"/>
                <a:ea typeface="Calibri"/>
                <a:cs typeface="Calibri"/>
              </a:rPr>
              <a:t>   </a:t>
            </a:r>
            <a:r>
              <a:rPr lang="en-US" sz="1400" dirty="0">
                <a:latin typeface="Calibri"/>
                <a:ea typeface="Calibri"/>
                <a:cs typeface="Calibri"/>
              </a:rPr>
              <a:t>   </a:t>
            </a:r>
          </a:p>
          <a:p>
            <a:endParaRPr lang="en-US" sz="1400" b="1">
              <a:latin typeface="Calibri"/>
              <a:ea typeface="Calibri"/>
              <a:cs typeface="Calibri"/>
            </a:endParaRPr>
          </a:p>
          <a:p>
            <a:r>
              <a:rPr lang="en-US" sz="1400" b="1" dirty="0">
                <a:latin typeface="Calibri"/>
                <a:ea typeface="Calibri"/>
                <a:cs typeface="Calibri"/>
              </a:rPr>
              <a:t>     </a:t>
            </a:r>
            <a:r>
              <a:rPr lang="en-US" sz="1600" b="1" dirty="0">
                <a:latin typeface="Calibri"/>
                <a:ea typeface="Calibri"/>
                <a:cs typeface="Calibri"/>
              </a:rPr>
              <a:t>   </a:t>
            </a:r>
            <a:r>
              <a:rPr lang="en-US" sz="2000" b="1" dirty="0">
                <a:latin typeface="Calibri"/>
                <a:ea typeface="Calibri"/>
                <a:cs typeface="Calibri"/>
              </a:rPr>
              <a:t>a. </a:t>
            </a:r>
            <a:r>
              <a:rPr lang="en-US" sz="2000" b="1" err="1">
                <a:latin typeface="Calibri"/>
                <a:ea typeface="Calibri"/>
                <a:cs typeface="Calibri"/>
              </a:rPr>
              <a:t>uczniowie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podczas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wycieczek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pozyskują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wiedzę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o </a:t>
            </a:r>
            <a:r>
              <a:rPr lang="en-US" sz="2000" b="1" err="1">
                <a:latin typeface="Calibri"/>
                <a:ea typeface="Calibri"/>
                <a:cs typeface="Calibri"/>
              </a:rPr>
              <a:t>miastach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regionalnych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fotografują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historyczne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legendarne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miejsca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związane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z </a:t>
            </a:r>
            <a:r>
              <a:rPr lang="en-US" sz="2000" b="1" err="1">
                <a:latin typeface="Calibri"/>
                <a:ea typeface="Calibri"/>
                <a:cs typeface="Calibri"/>
              </a:rPr>
              <a:t>historią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naszą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wspólną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przeszłością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tworzą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relacje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artykuły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na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stronę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koła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historycznego</a:t>
            </a:r>
            <a:endParaRPr lang="en-US" sz="2000" b="1"/>
          </a:p>
          <a:p>
            <a:r>
              <a:rPr lang="en-US" sz="2000" b="1" dirty="0">
                <a:latin typeface="Calibri"/>
                <a:ea typeface="Calibri"/>
                <a:cs typeface="Calibri"/>
              </a:rPr>
              <a:t>        b. </a:t>
            </a:r>
            <a:r>
              <a:rPr lang="en-US" sz="2000" b="1" err="1">
                <a:latin typeface="Calibri"/>
                <a:ea typeface="Calibri"/>
                <a:cs typeface="Calibri"/>
              </a:rPr>
              <a:t>uczniowie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mogą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także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pozyskać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samodzielnie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informacje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ciekawostki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o </a:t>
            </a:r>
            <a:r>
              <a:rPr lang="en-US" sz="2000" b="1" err="1">
                <a:latin typeface="Calibri"/>
                <a:ea typeface="Calibri"/>
                <a:cs typeface="Calibri"/>
              </a:rPr>
              <a:t>historii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ważnych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regionalnych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miast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korzystając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z </a:t>
            </a:r>
            <a:r>
              <a:rPr lang="en-US" sz="2000" b="1" err="1">
                <a:latin typeface="Calibri"/>
                <a:ea typeface="Calibri"/>
                <a:cs typeface="Calibri"/>
              </a:rPr>
              <a:t>książek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lub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technologii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informacyjnej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endParaRPr lang="en-US" sz="2000" b="1"/>
          </a:p>
          <a:p>
            <a:r>
              <a:rPr lang="en-US" sz="2000" b="1" dirty="0">
                <a:latin typeface="Calibri"/>
                <a:ea typeface="Calibri"/>
                <a:cs typeface="Calibri"/>
              </a:rPr>
              <a:t>       c.  </a:t>
            </a:r>
            <a:r>
              <a:rPr lang="en-US" sz="2000" b="1" err="1">
                <a:latin typeface="Calibri"/>
                <a:ea typeface="Calibri"/>
                <a:cs typeface="Calibri"/>
              </a:rPr>
              <a:t>wykorzystując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pozyskaną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wiedzę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tworzą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konkursową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narrację</a:t>
            </a:r>
            <a:r>
              <a:rPr lang="en-US" sz="2000" b="1" dirty="0">
                <a:latin typeface="Calibri"/>
                <a:ea typeface="Calibri"/>
                <a:cs typeface="Calibri"/>
              </a:rPr>
              <a:t>: </a:t>
            </a:r>
            <a:r>
              <a:rPr lang="en-US" sz="2000" b="1" err="1">
                <a:latin typeface="Calibri"/>
                <a:ea typeface="Calibri"/>
                <a:cs typeface="Calibri"/>
              </a:rPr>
              <a:t>opowieść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wiersz</a:t>
            </a:r>
            <a:r>
              <a:rPr lang="en-US" sz="2000" b="1" dirty="0">
                <a:latin typeface="Calibri"/>
                <a:ea typeface="Calibri"/>
                <a:cs typeface="Calibri"/>
              </a:rPr>
              <a:t>, </a:t>
            </a:r>
            <a:r>
              <a:rPr lang="en-US" sz="2000" b="1" err="1">
                <a:latin typeface="Calibri"/>
                <a:ea typeface="Calibri"/>
                <a:cs typeface="Calibri"/>
              </a:rPr>
              <a:t>piosenkę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Opolszczyzna-znana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i</a:t>
            </a:r>
            <a:r>
              <a:rPr lang="en-US" sz="2000" b="1" dirty="0">
                <a:latin typeface="Calibri"/>
                <a:ea typeface="Calibri"/>
                <a:cs typeface="Calibri"/>
              </a:rPr>
              <a:t> </a:t>
            </a:r>
            <a:r>
              <a:rPr lang="en-US" sz="2000" b="1" err="1">
                <a:latin typeface="Calibri"/>
                <a:ea typeface="Calibri"/>
                <a:cs typeface="Calibri"/>
              </a:rPr>
              <a:t>nieznana</a:t>
            </a:r>
            <a:r>
              <a:rPr lang="en-US" sz="2000" b="1" dirty="0">
                <a:latin typeface="Calibri"/>
                <a:ea typeface="Calibri"/>
                <a:cs typeface="Calibri"/>
              </a:rPr>
              <a:t>  </a:t>
            </a:r>
            <a:r>
              <a:rPr lang="en-US" sz="2000" dirty="0">
                <a:latin typeface="Calibri"/>
                <a:ea typeface="Calibri"/>
                <a:cs typeface="Calibri"/>
              </a:rPr>
              <a:t>                             </a:t>
            </a:r>
            <a:endParaRPr lang="en-US" sz="2000"/>
          </a:p>
          <a:p>
            <a:pPr marL="0" indent="0">
              <a:buNone/>
            </a:pPr>
            <a:endParaRPr lang="en-US" sz="18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026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A9D7B-080D-60A3-EDAE-8055B116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6" y="142151"/>
            <a:ext cx="4195674" cy="1575002"/>
          </a:xfrm>
        </p:spPr>
        <p:txBody>
          <a:bodyPr anchor="b">
            <a:normAutofit fontScale="90000"/>
          </a:bodyPr>
          <a:lstStyle/>
          <a:p>
            <a:r>
              <a:rPr lang="en-US" sz="5600" dirty="0" err="1"/>
              <a:t>Część</a:t>
            </a:r>
            <a:r>
              <a:rPr lang="en-US" sz="5600" dirty="0"/>
              <a:t> 2 Moje </a:t>
            </a:r>
            <a:r>
              <a:rPr lang="en-US" sz="5600" dirty="0" err="1"/>
              <a:t>korzenie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BBA018-FA75-43BF-99E6-1F5245727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2753" y="703679"/>
            <a:ext cx="753718" cy="1016562"/>
            <a:chOff x="422753" y="703679"/>
            <a:chExt cx="753718" cy="1016562"/>
          </a:xfrm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956" y="703679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solidFill>
              <a:schemeClr val="accent1"/>
            </a:solidFill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2753" y="1562696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solidFill>
              <a:schemeClr val="accent1"/>
            </a:solidFill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673405-BF85-493E-8558-0DCBEDB2B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79610"/>
            <a:ext cx="4831130" cy="4078390"/>
          </a:xfrm>
          <a:custGeom>
            <a:avLst/>
            <a:gdLst>
              <a:gd name="connsiteX0" fmla="*/ 1960035 w 4831130"/>
              <a:gd name="connsiteY0" fmla="*/ 0 h 4078390"/>
              <a:gd name="connsiteX1" fmla="*/ 4831130 w 4831130"/>
              <a:gd name="connsiteY1" fmla="*/ 2871095 h 4078390"/>
              <a:gd name="connsiteX2" fmla="*/ 4605505 w 4831130"/>
              <a:gd name="connsiteY2" fmla="*/ 3988655 h 4078390"/>
              <a:gd name="connsiteX3" fmla="*/ 4562278 w 4831130"/>
              <a:gd name="connsiteY3" fmla="*/ 4078390 h 4078390"/>
              <a:gd name="connsiteX4" fmla="*/ 0 w 4831130"/>
              <a:gd name="connsiteY4" fmla="*/ 4078390 h 4078390"/>
              <a:gd name="connsiteX5" fmla="*/ 0 w 4831130"/>
              <a:gd name="connsiteY5" fmla="*/ 777181 h 4078390"/>
              <a:gd name="connsiteX6" fmla="*/ 133752 w 4831130"/>
              <a:gd name="connsiteY6" fmla="*/ 655619 h 4078390"/>
              <a:gd name="connsiteX7" fmla="*/ 1960035 w 4831130"/>
              <a:gd name="connsiteY7" fmla="*/ 0 h 407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1130" h="4078390">
                <a:moveTo>
                  <a:pt x="1960035" y="0"/>
                </a:moveTo>
                <a:cubicBezTo>
                  <a:pt x="3545697" y="0"/>
                  <a:pt x="4831130" y="1285433"/>
                  <a:pt x="4831130" y="2871095"/>
                </a:cubicBezTo>
                <a:cubicBezTo>
                  <a:pt x="4831130" y="3267511"/>
                  <a:pt x="4750791" y="3645162"/>
                  <a:pt x="4605505" y="3988655"/>
                </a:cubicBezTo>
                <a:lnTo>
                  <a:pt x="4562278" y="4078390"/>
                </a:lnTo>
                <a:lnTo>
                  <a:pt x="0" y="4078390"/>
                </a:lnTo>
                <a:lnTo>
                  <a:pt x="0" y="777181"/>
                </a:lnTo>
                <a:lnTo>
                  <a:pt x="133752" y="655619"/>
                </a:lnTo>
                <a:cubicBezTo>
                  <a:pt x="630047" y="246040"/>
                  <a:pt x="1266308" y="0"/>
                  <a:pt x="1960035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64EAE84-A813-4501-BC71-DBD14BA02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59782" y="1"/>
            <a:ext cx="4195674" cy="3095741"/>
          </a:xfrm>
          <a:custGeom>
            <a:avLst/>
            <a:gdLst>
              <a:gd name="connsiteX0" fmla="*/ 252211 w 4195674"/>
              <a:gd name="connsiteY0" fmla="*/ 0 h 3095741"/>
              <a:gd name="connsiteX1" fmla="*/ 3943464 w 4195674"/>
              <a:gd name="connsiteY1" fmla="*/ 0 h 3095741"/>
              <a:gd name="connsiteX2" fmla="*/ 4030816 w 4195674"/>
              <a:gd name="connsiteY2" fmla="*/ 181331 h 3095741"/>
              <a:gd name="connsiteX3" fmla="*/ 4195674 w 4195674"/>
              <a:gd name="connsiteY3" fmla="*/ 997904 h 3095741"/>
              <a:gd name="connsiteX4" fmla="*/ 2097837 w 4195674"/>
              <a:gd name="connsiteY4" fmla="*/ 3095741 h 3095741"/>
              <a:gd name="connsiteX5" fmla="*/ 0 w 4195674"/>
              <a:gd name="connsiteY5" fmla="*/ 997904 h 3095741"/>
              <a:gd name="connsiteX6" fmla="*/ 164859 w 4195674"/>
              <a:gd name="connsiteY6" fmla="*/ 181331 h 30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5674" h="3095741">
                <a:moveTo>
                  <a:pt x="252211" y="0"/>
                </a:moveTo>
                <a:lnTo>
                  <a:pt x="3943464" y="0"/>
                </a:lnTo>
                <a:lnTo>
                  <a:pt x="4030816" y="181331"/>
                </a:lnTo>
                <a:cubicBezTo>
                  <a:pt x="4136972" y="432313"/>
                  <a:pt x="4195674" y="708253"/>
                  <a:pt x="4195674" y="997904"/>
                </a:cubicBezTo>
                <a:cubicBezTo>
                  <a:pt x="4195674" y="2156507"/>
                  <a:pt x="3256440" y="3095741"/>
                  <a:pt x="2097837" y="3095741"/>
                </a:cubicBezTo>
                <a:cubicBezTo>
                  <a:pt x="939234" y="3095741"/>
                  <a:pt x="0" y="2156507"/>
                  <a:pt x="0" y="997904"/>
                </a:cubicBezTo>
                <a:cubicBezTo>
                  <a:pt x="0" y="708253"/>
                  <a:pt x="58702" y="432313"/>
                  <a:pt x="164859" y="1813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849FDC-E888-7949-6668-4ED3DA01E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211" y="165871"/>
            <a:ext cx="2353922" cy="23539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30246-190B-CBDC-CF97-9A7306C07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1852898"/>
            <a:ext cx="4195675" cy="46105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1" err="1">
                <a:latin typeface="Calibri"/>
                <a:ea typeface="Calibri"/>
                <a:cs typeface="Calibri"/>
              </a:rPr>
              <a:t>Uczniowie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poznają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historię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swojej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rodziny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poprzez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rozmowy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z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rodzicami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, </a:t>
            </a:r>
            <a:r>
              <a:rPr lang="en-US" sz="1800" b="1" err="1">
                <a:latin typeface="Calibri"/>
                <a:ea typeface="Calibri"/>
                <a:cs typeface="Calibri"/>
              </a:rPr>
              <a:t>dziadkami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- </a:t>
            </a:r>
            <a:r>
              <a:rPr lang="en-US" sz="1800" b="1" err="1">
                <a:latin typeface="Calibri"/>
                <a:ea typeface="Calibri"/>
                <a:cs typeface="Calibri"/>
              </a:rPr>
              <a:t>budują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więzi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między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pokoleniowe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,</a:t>
            </a:r>
            <a:endParaRPr lang="en-US" sz="1800" b="1"/>
          </a:p>
          <a:p>
            <a:r>
              <a:rPr lang="en-US" sz="1800" b="1" dirty="0">
                <a:latin typeface="Calibri"/>
                <a:ea typeface="Calibri"/>
                <a:cs typeface="Calibri"/>
              </a:rPr>
              <a:t>         z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pozyskanych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informacji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tworzą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prace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literackie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plastyczne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: “Moje </a:t>
            </a:r>
            <a:r>
              <a:rPr lang="en-US" sz="1800" b="1" err="1">
                <a:latin typeface="Calibri"/>
                <a:ea typeface="Calibri"/>
                <a:cs typeface="Calibri"/>
              </a:rPr>
              <a:t>korzenie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- </a:t>
            </a:r>
            <a:r>
              <a:rPr lang="en-US" sz="1800" b="1" err="1">
                <a:latin typeface="Calibri"/>
                <a:ea typeface="Calibri"/>
                <a:cs typeface="Calibri"/>
              </a:rPr>
              <a:t>moja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rodzina</a:t>
            </a:r>
            <a:r>
              <a:rPr lang="en-US" sz="1800" b="1" dirty="0">
                <a:latin typeface="Calibri"/>
                <a:ea typeface="Calibri"/>
                <a:cs typeface="Calibri"/>
              </a:rPr>
              <a:t>”</a:t>
            </a:r>
            <a:endParaRPr lang="en-US" sz="1800" b="1"/>
          </a:p>
          <a:p>
            <a:r>
              <a:rPr lang="en-US" sz="1800" b="1" dirty="0">
                <a:latin typeface="Calibri"/>
                <a:ea typeface="Calibri"/>
                <a:cs typeface="Calibri"/>
              </a:rPr>
              <a:t>         </a:t>
            </a:r>
            <a:r>
              <a:rPr lang="en-US" sz="1800" b="1" err="1">
                <a:latin typeface="Calibri"/>
                <a:ea typeface="Calibri"/>
                <a:cs typeface="Calibri"/>
              </a:rPr>
              <a:t>prezentują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informacje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o </a:t>
            </a:r>
            <a:r>
              <a:rPr lang="en-US" sz="1800" b="1" err="1">
                <a:latin typeface="Calibri"/>
                <a:ea typeface="Calibri"/>
                <a:cs typeface="Calibri"/>
              </a:rPr>
              <a:t>swojej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rodzinie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, </a:t>
            </a:r>
            <a:r>
              <a:rPr lang="en-US" sz="1800" b="1" err="1">
                <a:latin typeface="Calibri"/>
                <a:ea typeface="Calibri"/>
                <a:cs typeface="Calibri"/>
              </a:rPr>
              <a:t>wykorzystują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pamiątki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rodzinne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, </a:t>
            </a:r>
            <a:r>
              <a:rPr lang="en-US" sz="1800" b="1" err="1">
                <a:latin typeface="Calibri"/>
                <a:ea typeface="Calibri"/>
                <a:cs typeface="Calibri"/>
              </a:rPr>
              <a:t>zdjęcia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podczas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wystawy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podsumowującej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innowację</a:t>
            </a:r>
            <a:endParaRPr lang="en-US" sz="1800" b="1"/>
          </a:p>
          <a:p>
            <a:r>
              <a:rPr lang="en-US" sz="1800" b="1" dirty="0">
                <a:latin typeface="Calibri"/>
                <a:ea typeface="Calibri"/>
                <a:cs typeface="Calibri"/>
              </a:rPr>
              <a:t>         za </a:t>
            </a:r>
            <a:r>
              <a:rPr lang="en-US" sz="1800" b="1" err="1">
                <a:latin typeface="Calibri"/>
                <a:ea typeface="Calibri"/>
                <a:cs typeface="Calibri"/>
              </a:rPr>
              <a:t>udział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w </a:t>
            </a:r>
            <a:r>
              <a:rPr lang="en-US" sz="1800" b="1" err="1">
                <a:latin typeface="Calibri"/>
                <a:ea typeface="Calibri"/>
                <a:cs typeface="Calibri"/>
              </a:rPr>
              <a:t>innowacji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otrzymują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ocenę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celującą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wagi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2</a:t>
            </a:r>
            <a:endParaRPr lang="en-US" sz="1800" b="1"/>
          </a:p>
          <a:p>
            <a:r>
              <a:rPr lang="en-US" sz="1800" b="1" dirty="0">
                <a:latin typeface="Calibri"/>
                <a:ea typeface="Calibri"/>
                <a:cs typeface="Calibri"/>
              </a:rPr>
              <a:t>         </a:t>
            </a:r>
            <a:r>
              <a:rPr lang="en-US" sz="1800" b="1" err="1">
                <a:latin typeface="Calibri"/>
                <a:ea typeface="Calibri"/>
                <a:cs typeface="Calibri"/>
              </a:rPr>
              <a:t>najlepsze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prace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plastyczne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i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literackie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nagrodzone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na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apelu</a:t>
            </a:r>
            <a:r>
              <a:rPr lang="en-US" sz="1800" b="1" dirty="0">
                <a:latin typeface="Calibri"/>
                <a:ea typeface="Calibri"/>
                <a:cs typeface="Calibri"/>
              </a:rPr>
              <a:t> </a:t>
            </a:r>
            <a:r>
              <a:rPr lang="en-US" sz="1800" b="1" err="1">
                <a:latin typeface="Calibri"/>
                <a:ea typeface="Calibri"/>
                <a:cs typeface="Calibri"/>
              </a:rPr>
              <a:t>szkolnym</a:t>
            </a:r>
            <a:endParaRPr lang="en-US" sz="1800" b="1"/>
          </a:p>
          <a:p>
            <a:endParaRPr lang="en-US" sz="1800" dirty="0"/>
          </a:p>
        </p:txBody>
      </p:sp>
      <p:pic>
        <p:nvPicPr>
          <p:cNvPr id="4" name="Picture 3" descr="Moje Korzenie – Genealogia rodzinna">
            <a:extLst>
              <a:ext uri="{FF2B5EF4-FFF2-40B4-BE49-F238E27FC236}">
                <a16:creationId xmlns:a16="http://schemas.microsoft.com/office/drawing/2014/main" id="{21258148-3BEB-0D29-72D4-1954781CF4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54" y="3684772"/>
            <a:ext cx="2752751" cy="2752751"/>
          </a:xfrm>
          <a:prstGeom prst="rect">
            <a:avLst/>
          </a:prstGeom>
        </p:spPr>
      </p:pic>
      <p:sp>
        <p:nvSpPr>
          <p:cNvPr id="20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5998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Motyw pakietu Office</vt:lpstr>
      <vt:lpstr>INNOWACJA rok szkolny 2024/25</vt:lpstr>
      <vt:lpstr>Część 1 Nasza przeszłość</vt:lpstr>
      <vt:lpstr>Część 2 Moje korzenie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78</cp:revision>
  <dcterms:created xsi:type="dcterms:W3CDTF">2025-03-03T02:51:45Z</dcterms:created>
  <dcterms:modified xsi:type="dcterms:W3CDTF">2025-03-03T03:22:20Z</dcterms:modified>
</cp:coreProperties>
</file>