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09578-F548-7169-0ABC-5241A09A8166}" v="457" dt="2025-02-26T04:52:52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94" d="100"/>
          <a:sy n="94" d="100"/>
        </p:scale>
        <p:origin x="91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26.02.2025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braz znaleziony dla: atak na polskę ii wojna światowa">
            <a:extLst>
              <a:ext uri="{FF2B5EF4-FFF2-40B4-BE49-F238E27FC236}">
                <a16:creationId xmlns:a16="http://schemas.microsoft.com/office/drawing/2014/main" id="{CBA348CC-9CC8-6F2A-37D0-DBF20DFEB1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4" b="667"/>
          <a:stretch/>
        </p:blipFill>
        <p:spPr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18" name="Picture 17" descr="Obraz znaleziony dla: bitwa nad bzurą">
            <a:extLst>
              <a:ext uri="{FF2B5EF4-FFF2-40B4-BE49-F238E27FC236}">
                <a16:creationId xmlns:a16="http://schemas.microsoft.com/office/drawing/2014/main" id="{ECB11DE4-9557-677F-7D45-FC1154D5B9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10" r="-3" b="-3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11" name="Picture 10" descr="Obraz znaleziony dla: 17 września wkroczenie armii czerwonej">
            <a:extLst>
              <a:ext uri="{FF2B5EF4-FFF2-40B4-BE49-F238E27FC236}">
                <a16:creationId xmlns:a16="http://schemas.microsoft.com/office/drawing/2014/main" id="{2B9B9B82-B0F7-9D7C-13B5-97C8B654F1D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" b="19941"/>
          <a:stretch/>
        </p:blipFill>
        <p:spPr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</p:spPr>
      </p:pic>
      <p:pic>
        <p:nvPicPr>
          <p:cNvPr id="7" name="Picture 6" descr="Obraz znaleziony dla: odsiecz wiedeńska">
            <a:extLst>
              <a:ext uri="{FF2B5EF4-FFF2-40B4-BE49-F238E27FC236}">
                <a16:creationId xmlns:a16="http://schemas.microsoft.com/office/drawing/2014/main" id="{80C3C561-93A1-9B5C-4FCB-90D1B4F2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87" r="-1" b="1389"/>
          <a:stretch/>
        </p:blipFill>
        <p:spPr>
          <a:xfrm>
            <a:off x="21771" y="2741732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</p:spPr>
      </p:pic>
      <p:sp>
        <p:nvSpPr>
          <p:cNvPr id="45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4D6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96942" y="4189864"/>
            <a:ext cx="3419575" cy="2163872"/>
          </a:xfrm>
        </p:spPr>
        <p:txBody>
          <a:bodyPr anchor="t">
            <a:normAutofit fontScale="90000"/>
          </a:bodyPr>
          <a:lstStyle/>
          <a:p>
            <a:pPr algn="r"/>
            <a:r>
              <a:rPr lang="pl-PL" sz="3600" dirty="0">
                <a:solidFill>
                  <a:srgbClr val="FFFFFF"/>
                </a:solidFill>
              </a:rPr>
              <a:t>Kartki z kalendarza</a:t>
            </a:r>
            <a:br>
              <a:rPr lang="pl-PL" sz="3600" dirty="0">
                <a:solidFill>
                  <a:srgbClr val="FFFFFF"/>
                </a:solidFill>
              </a:rPr>
            </a:br>
            <a:r>
              <a:rPr lang="pl-PL" sz="3600" dirty="0">
                <a:solidFill>
                  <a:srgbClr val="FFFFFF"/>
                </a:solidFill>
              </a:rPr>
              <a:t>Dzieje Polski </a:t>
            </a:r>
            <a:br>
              <a:rPr lang="pl-PL" sz="3600" dirty="0">
                <a:solidFill>
                  <a:srgbClr val="FFFFFF"/>
                </a:solidFill>
              </a:rPr>
            </a:br>
            <a:r>
              <a:rPr lang="pl-PL" sz="3600" dirty="0">
                <a:solidFill>
                  <a:srgbClr val="FFFFFF"/>
                </a:solidFill>
              </a:rPr>
              <a:t>wrzesień</a:t>
            </a:r>
            <a:br>
              <a:rPr lang="pl-PL" sz="4700" dirty="0">
                <a:solidFill>
                  <a:srgbClr val="FFFFFF"/>
                </a:solidFill>
              </a:rPr>
            </a:br>
            <a:endParaRPr lang="pl-PL" sz="4700" dirty="0">
              <a:solidFill>
                <a:srgbClr val="FFFFFF"/>
              </a:solidFill>
            </a:endParaRPr>
          </a:p>
        </p:txBody>
      </p:sp>
      <p:pic>
        <p:nvPicPr>
          <p:cNvPr id="14" name="Picture 13" descr="Obraz znaleziony dla: bitwa pod orszą">
            <a:extLst>
              <a:ext uri="{FF2B5EF4-FFF2-40B4-BE49-F238E27FC236}">
                <a16:creationId xmlns:a16="http://schemas.microsoft.com/office/drawing/2014/main" id="{1F04AB95-0483-5DD0-9749-A5B759C9A8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5279" r="2" b="1"/>
          <a:stretch/>
        </p:blipFill>
        <p:spPr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</p:spPr>
      </p:pic>
      <p:sp>
        <p:nvSpPr>
          <p:cNvPr id="6" name="Podtytuł 5">
            <a:extLst>
              <a:ext uri="{FF2B5EF4-FFF2-40B4-BE49-F238E27FC236}">
                <a16:creationId xmlns:a16="http://schemas.microsoft.com/office/drawing/2014/main" id="{DB19AF7C-5239-1FA1-DD1D-32A1F659E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8129" y="3814309"/>
            <a:ext cx="4997354" cy="2341562"/>
          </a:xfrm>
        </p:spPr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0BC41-044B-8269-2DC0-03CF6B402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16 września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BCF19-3546-FE61-D8AA-340085E33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16 września – w 1668 roku abdykował, zrzekając się korony polskiej Jan II Kazimierz Waza</a:t>
            </a:r>
            <a:endParaRPr lang="en-US" sz="2200"/>
          </a:p>
        </p:txBody>
      </p:sp>
      <p:pic>
        <p:nvPicPr>
          <p:cNvPr id="4" name="Picture 3" descr="Jan II Kazimierz Waza abdykował 350 lat temu">
            <a:extLst>
              <a:ext uri="{FF2B5EF4-FFF2-40B4-BE49-F238E27FC236}">
                <a16:creationId xmlns:a16="http://schemas.microsoft.com/office/drawing/2014/main" id="{26EBA93B-A071-CF7F-7B44-26FA726C47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5476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3946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F2A0AC-43EA-4565-BF5C-23B4070C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17 września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ABE63-A858-E620-6CC9-E07B6A48F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17 </a:t>
            </a:r>
            <a:r>
              <a:rPr lang="en-US" sz="2200" dirty="0" err="1">
                <a:ea typeface="+mn-lt"/>
                <a:cs typeface="+mn-lt"/>
              </a:rPr>
              <a:t>września</a:t>
            </a:r>
            <a:r>
              <a:rPr lang="en-US" sz="2200" dirty="0">
                <a:ea typeface="+mn-lt"/>
                <a:cs typeface="+mn-lt"/>
              </a:rPr>
              <a:t> – w 1939 </a:t>
            </a:r>
            <a:r>
              <a:rPr lang="en-US" sz="2200" dirty="0" err="1">
                <a:ea typeface="+mn-lt"/>
                <a:cs typeface="+mn-lt"/>
              </a:rPr>
              <a:t>roku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Związek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Radziecki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wypełniając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układ</a:t>
            </a:r>
            <a:r>
              <a:rPr lang="en-US" sz="2200" dirty="0">
                <a:ea typeface="+mn-lt"/>
                <a:cs typeface="+mn-lt"/>
              </a:rPr>
              <a:t> Ribbentrop – </a:t>
            </a:r>
            <a:r>
              <a:rPr lang="en-US" sz="2200" dirty="0" err="1">
                <a:ea typeface="+mn-lt"/>
                <a:cs typeface="+mn-lt"/>
              </a:rPr>
              <a:t>Mołotow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zaatakował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terytorium</a:t>
            </a:r>
            <a:r>
              <a:rPr lang="en-US" sz="2200" dirty="0">
                <a:ea typeface="+mn-lt"/>
                <a:cs typeface="+mn-lt"/>
              </a:rPr>
              <a:t> Polski od </a:t>
            </a:r>
            <a:r>
              <a:rPr lang="en-US" sz="2200" dirty="0" err="1">
                <a:ea typeface="+mn-lt"/>
                <a:cs typeface="+mn-lt"/>
              </a:rPr>
              <a:t>wschodu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dirty="0"/>
          </a:p>
        </p:txBody>
      </p:sp>
      <p:pic>
        <p:nvPicPr>
          <p:cNvPr id="4" name="Picture 3" descr="Obraz znaleziony dla: 17 września wkroczenie armii czerwonej">
            <a:extLst>
              <a:ext uri="{FF2B5EF4-FFF2-40B4-BE49-F238E27FC236}">
                <a16:creationId xmlns:a16="http://schemas.microsoft.com/office/drawing/2014/main" id="{4505CED4-2C01-E08D-3333-2890C36138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389" r="263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397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8CB3F-4CCE-5E47-C170-79BE9007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18 września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850E-E1F9-2797-90F4-7543FB513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18 </a:t>
            </a:r>
            <a:r>
              <a:rPr lang="en-US" sz="2200" dirty="0" err="1">
                <a:ea typeface="+mn-lt"/>
                <a:cs typeface="+mn-lt"/>
              </a:rPr>
              <a:t>września</a:t>
            </a:r>
            <a:r>
              <a:rPr lang="en-US" sz="2200" dirty="0">
                <a:ea typeface="+mn-lt"/>
                <a:cs typeface="+mn-lt"/>
              </a:rPr>
              <a:t> – w 1939 </a:t>
            </a:r>
            <a:r>
              <a:rPr lang="en-US" sz="2200" dirty="0" err="1">
                <a:ea typeface="+mn-lt"/>
                <a:cs typeface="+mn-lt"/>
              </a:rPr>
              <a:t>roku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internowany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przez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władze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estońskie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polski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okręt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podwodny</a:t>
            </a:r>
            <a:r>
              <a:rPr lang="en-US" sz="2200" dirty="0">
                <a:ea typeface="+mn-lt"/>
                <a:cs typeface="+mn-lt"/>
              </a:rPr>
              <a:t> „ORP </a:t>
            </a:r>
            <a:r>
              <a:rPr lang="en-US" sz="2200" dirty="0" err="1">
                <a:ea typeface="+mn-lt"/>
                <a:cs typeface="+mn-lt"/>
              </a:rPr>
              <a:t>Orzeł</a:t>
            </a:r>
            <a:r>
              <a:rPr lang="en-US" sz="2200" dirty="0">
                <a:ea typeface="+mn-lt"/>
                <a:cs typeface="+mn-lt"/>
              </a:rPr>
              <a:t>” </a:t>
            </a:r>
            <a:r>
              <a:rPr lang="en-US" sz="2200" dirty="0" err="1">
                <a:ea typeface="+mn-lt"/>
                <a:cs typeface="+mn-lt"/>
              </a:rPr>
              <a:t>uciekł</a:t>
            </a:r>
            <a:r>
              <a:rPr lang="en-US" sz="2200" dirty="0">
                <a:ea typeface="+mn-lt"/>
                <a:cs typeface="+mn-lt"/>
              </a:rPr>
              <a:t> z </a:t>
            </a:r>
            <a:r>
              <a:rPr lang="en-US" sz="2200" dirty="0" err="1">
                <a:ea typeface="+mn-lt"/>
                <a:cs typeface="+mn-lt"/>
              </a:rPr>
              <a:t>portu</a:t>
            </a:r>
            <a:r>
              <a:rPr lang="en-US" sz="2200" dirty="0">
                <a:ea typeface="+mn-lt"/>
                <a:cs typeface="+mn-lt"/>
              </a:rPr>
              <a:t> w </a:t>
            </a:r>
            <a:r>
              <a:rPr lang="en-US" sz="2200" dirty="0" err="1">
                <a:ea typeface="+mn-lt"/>
                <a:cs typeface="+mn-lt"/>
              </a:rPr>
              <a:t>Tallinie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dirty="0"/>
          </a:p>
        </p:txBody>
      </p:sp>
      <p:pic>
        <p:nvPicPr>
          <p:cNvPr id="4" name="Picture 3" descr="Ciekawostki historyczne: Historia okrętu podwodnego ORP „Orzeł ...">
            <a:extLst>
              <a:ext uri="{FF2B5EF4-FFF2-40B4-BE49-F238E27FC236}">
                <a16:creationId xmlns:a16="http://schemas.microsoft.com/office/drawing/2014/main" id="{A3870B81-C46A-BDBB-C423-1CD66BDCF4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948" r="2336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0828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10E0F5-3BFA-1791-2267-E71B5F0AD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20-26 </a:t>
            </a:r>
            <a:r>
              <a:rPr lang="en-US" sz="5400" dirty="0" err="1"/>
              <a:t>września</a:t>
            </a:r>
            <a:endParaRPr lang="en-US" sz="5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CD8C2-ACF6-6E2E-AFB7-CE047F298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w 1920 </a:t>
            </a:r>
            <a:r>
              <a:rPr lang="en-US" sz="2200" dirty="0" err="1">
                <a:ea typeface="+mn-lt"/>
                <a:cs typeface="+mn-lt"/>
              </a:rPr>
              <a:t>roku</a:t>
            </a:r>
            <a:r>
              <a:rPr lang="en-US" sz="2200" dirty="0">
                <a:ea typeface="+mn-lt"/>
                <a:cs typeface="+mn-lt"/>
              </a:rPr>
              <a:t> </a:t>
            </a:r>
            <a:r>
              <a:rPr lang="en-US" sz="2200" dirty="0" err="1">
                <a:ea typeface="+mn-lt"/>
                <a:cs typeface="+mn-lt"/>
              </a:rPr>
              <a:t>trwała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operacja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niemeńska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która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walnie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przyczyniła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się</a:t>
            </a:r>
            <a:r>
              <a:rPr lang="en-US" sz="2200" dirty="0">
                <a:ea typeface="+mn-lt"/>
                <a:cs typeface="+mn-lt"/>
              </a:rPr>
              <a:t> do </a:t>
            </a:r>
            <a:r>
              <a:rPr lang="en-US" sz="2200" dirty="0" err="1">
                <a:ea typeface="+mn-lt"/>
                <a:cs typeface="+mn-lt"/>
              </a:rPr>
              <a:t>zwycięstwa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wojsk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polskich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podczas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wojny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polsko-bolszewickiej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dirty="0"/>
          </a:p>
          <a:p>
            <a:endParaRPr lang="en-US" sz="2200"/>
          </a:p>
        </p:txBody>
      </p:sp>
      <p:pic>
        <p:nvPicPr>
          <p:cNvPr id="4" name="Picture 3" descr="Bitwa nad Niemnem 1920. Wielkie, lecz zaprzepaszczone zwycięstwo ...">
            <a:extLst>
              <a:ext uri="{FF2B5EF4-FFF2-40B4-BE49-F238E27FC236}">
                <a16:creationId xmlns:a16="http://schemas.microsoft.com/office/drawing/2014/main" id="{982024B2-289E-6DCE-5D2C-DD5FB4E342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51" r="129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607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1144CC-4975-EB78-07A3-0021D6EC0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21 września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C5591-5E6B-12C5-1E9C-6607A19A2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w 1944 </a:t>
            </a:r>
            <a:r>
              <a:rPr lang="en-US" sz="2200" dirty="0" err="1">
                <a:ea typeface="+mn-lt"/>
                <a:cs typeface="+mn-lt"/>
              </a:rPr>
              <a:t>roku</a:t>
            </a:r>
            <a:r>
              <a:rPr lang="en-US" sz="2200" dirty="0">
                <a:ea typeface="+mn-lt"/>
                <a:cs typeface="+mn-lt"/>
              </a:rPr>
              <a:t> 1. </a:t>
            </a:r>
            <a:r>
              <a:rPr lang="en-US" sz="2200" dirty="0" err="1">
                <a:ea typeface="+mn-lt"/>
                <a:cs typeface="+mn-lt"/>
              </a:rPr>
              <a:t>Samodzielna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Brygada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Spadochronowa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generała</a:t>
            </a:r>
            <a:r>
              <a:rPr lang="en-US" sz="2200" dirty="0">
                <a:ea typeface="+mn-lt"/>
                <a:cs typeface="+mn-lt"/>
              </a:rPr>
              <a:t> Stanisława </a:t>
            </a:r>
            <a:r>
              <a:rPr lang="en-US" sz="2200" dirty="0" err="1">
                <a:ea typeface="+mn-lt"/>
                <a:cs typeface="+mn-lt"/>
              </a:rPr>
              <a:t>Sosabowskiego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licząca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ponad</a:t>
            </a:r>
            <a:r>
              <a:rPr lang="en-US" sz="2200" dirty="0">
                <a:ea typeface="+mn-lt"/>
                <a:cs typeface="+mn-lt"/>
              </a:rPr>
              <a:t> 1000 </a:t>
            </a:r>
            <a:r>
              <a:rPr lang="en-US" sz="2200" dirty="0" err="1">
                <a:ea typeface="+mn-lt"/>
                <a:cs typeface="+mn-lt"/>
              </a:rPr>
              <a:t>żołnierzy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wzięła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udział</a:t>
            </a:r>
            <a:r>
              <a:rPr lang="en-US" sz="2200" dirty="0">
                <a:ea typeface="+mn-lt"/>
                <a:cs typeface="+mn-lt"/>
              </a:rPr>
              <a:t> w </a:t>
            </a:r>
            <a:r>
              <a:rPr lang="en-US" sz="2200" dirty="0" err="1">
                <a:ea typeface="+mn-lt"/>
                <a:cs typeface="+mn-lt"/>
              </a:rPr>
              <a:t>operacji</a:t>
            </a:r>
            <a:r>
              <a:rPr lang="en-US" sz="2200" dirty="0">
                <a:ea typeface="+mn-lt"/>
                <a:cs typeface="+mn-lt"/>
              </a:rPr>
              <a:t> Market Garden. </a:t>
            </a:r>
            <a:r>
              <a:rPr lang="en-US" sz="2200" dirty="0" err="1">
                <a:ea typeface="+mn-lt"/>
                <a:cs typeface="+mn-lt"/>
              </a:rPr>
              <a:t>Jej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celem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było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opanowanie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mostu</a:t>
            </a:r>
            <a:r>
              <a:rPr lang="en-US" sz="2200" dirty="0">
                <a:ea typeface="+mn-lt"/>
                <a:cs typeface="+mn-lt"/>
              </a:rPr>
              <a:t> w </a:t>
            </a:r>
            <a:r>
              <a:rPr lang="en-US" sz="2200" dirty="0" err="1">
                <a:ea typeface="+mn-lt"/>
                <a:cs typeface="+mn-lt"/>
              </a:rPr>
              <a:t>holenderskiej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miejscowości</a:t>
            </a:r>
            <a:r>
              <a:rPr lang="en-US" sz="2200" dirty="0">
                <a:ea typeface="+mn-lt"/>
                <a:cs typeface="+mn-lt"/>
              </a:rPr>
              <a:t> Arnhem.</a:t>
            </a:r>
            <a:endParaRPr lang="en-US" sz="2200" dirty="0"/>
          </a:p>
          <a:p>
            <a:endParaRPr lang="en-US" sz="2200"/>
          </a:p>
        </p:txBody>
      </p:sp>
      <p:pic>
        <p:nvPicPr>
          <p:cNvPr id="4" name="Picture 3" descr="Bitwa pod Arnhem (21–26 września 1944) | TwojaHistoria.pl">
            <a:extLst>
              <a:ext uri="{FF2B5EF4-FFF2-40B4-BE49-F238E27FC236}">
                <a16:creationId xmlns:a16="http://schemas.microsoft.com/office/drawing/2014/main" id="{A12E1F1C-7F16-6C2E-AA96-3E1871B391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71417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C3828D-2886-9294-85A5-C8D5CB64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en-US" sz="5400"/>
              <a:t>22 września</a:t>
            </a:r>
          </a:p>
        </p:txBody>
      </p:sp>
      <p:pic>
        <p:nvPicPr>
          <p:cNvPr id="4" name="Picture 3" descr="Obraz znaleziony dla: bitwa pod łomiankami">
            <a:extLst>
              <a:ext uri="{FF2B5EF4-FFF2-40B4-BE49-F238E27FC236}">
                <a16:creationId xmlns:a16="http://schemas.microsoft.com/office/drawing/2014/main" id="{51557EB2-3BB3-5120-E727-21C541837D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937"/>
          <a:stretch/>
        </p:blipFill>
        <p:spPr>
          <a:xfrm>
            <a:off x="6394317" y="4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6" name="Picture 5" descr="[Kapitulacja Lwowa we wrześniu 1939 roku, GEN. LANGNER Władysław] Zbiór ...">
            <a:extLst>
              <a:ext uri="{FF2B5EF4-FFF2-40B4-BE49-F238E27FC236}">
                <a16:creationId xmlns:a16="http://schemas.microsoft.com/office/drawing/2014/main" id="{DE6A2A53-394B-24CA-8DDA-EF597BA797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809" b="26350"/>
          <a:stretch/>
        </p:blipFill>
        <p:spPr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9FE0C-C12D-DD2B-DA9A-C585CB349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w 1939 roku rozegrała się bitwa pod Łomiankami, w której starły się wojska polskie i Wehrmacht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w 1939 roku wojsko polskie we Lwowie pod dowództwem gen. Władysława Langnera skapitulowały wobec Armii Czerwonej</a:t>
            </a:r>
            <a:endParaRPr lang="en-US" sz="2200"/>
          </a:p>
          <a:p>
            <a:endParaRPr lang="en-US" sz="2200"/>
          </a:p>
        </p:txBody>
      </p:sp>
      <p:pic>
        <p:nvPicPr>
          <p:cNvPr id="5" name="Picture 4" descr="Obraz znaleziony dla: kapitulacja wojsk lwów">
            <a:extLst>
              <a:ext uri="{FF2B5EF4-FFF2-40B4-BE49-F238E27FC236}">
                <a16:creationId xmlns:a16="http://schemas.microsoft.com/office/drawing/2014/main" id="{35C83B78-6536-7DCC-99ED-E0ECF35129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160" r="12626"/>
          <a:stretch/>
        </p:blipFill>
        <p:spPr>
          <a:xfrm>
            <a:off x="6388701" y="2716074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1174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5FB92-D394-8293-EB88-DE3056D9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23 września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9A89-B18D-D2DE-E2CD-DAB79BABB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23 </a:t>
            </a:r>
            <a:r>
              <a:rPr lang="en-US" sz="2200" dirty="0" err="1">
                <a:ea typeface="+mn-lt"/>
                <a:cs typeface="+mn-lt"/>
              </a:rPr>
              <a:t>września</a:t>
            </a:r>
            <a:r>
              <a:rPr lang="en-US" sz="2200" dirty="0">
                <a:ea typeface="+mn-lt"/>
                <a:cs typeface="+mn-lt"/>
              </a:rPr>
              <a:t> – w 1492 </a:t>
            </a:r>
            <a:r>
              <a:rPr lang="en-US" sz="2200" dirty="0" err="1">
                <a:ea typeface="+mn-lt"/>
                <a:cs typeface="+mn-lt"/>
              </a:rPr>
              <a:t>roku</a:t>
            </a:r>
            <a:r>
              <a:rPr lang="en-US" sz="2200" dirty="0">
                <a:ea typeface="+mn-lt"/>
                <a:cs typeface="+mn-lt"/>
              </a:rPr>
              <a:t> Jan I Olbracht </a:t>
            </a:r>
            <a:r>
              <a:rPr lang="en-US" sz="2200" dirty="0" err="1">
                <a:ea typeface="+mn-lt"/>
                <a:cs typeface="+mn-lt"/>
              </a:rPr>
              <a:t>został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koronowany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króla</a:t>
            </a:r>
            <a:r>
              <a:rPr lang="en-US" sz="2200" dirty="0">
                <a:ea typeface="+mn-lt"/>
                <a:cs typeface="+mn-lt"/>
              </a:rPr>
              <a:t> Polski.</a:t>
            </a:r>
            <a:endParaRPr lang="en-US" sz="2200" dirty="0"/>
          </a:p>
        </p:txBody>
      </p:sp>
      <p:pic>
        <p:nvPicPr>
          <p:cNvPr id="4" name="Picture 3" descr="23 września 1492 roku odbyła się koronacja Jana I Olbrachta na króla ...">
            <a:extLst>
              <a:ext uri="{FF2B5EF4-FFF2-40B4-BE49-F238E27FC236}">
                <a16:creationId xmlns:a16="http://schemas.microsoft.com/office/drawing/2014/main" id="{938611D7-E45B-897F-CAEF-131367C59C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924" r="2792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11103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2BE82A-64F8-ADA3-57AF-9F596FD0E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24 września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CC7BD-6A8D-907A-6F1B-C7ED36702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24 </a:t>
            </a:r>
            <a:r>
              <a:rPr lang="en-US" sz="2200" dirty="0" err="1">
                <a:ea typeface="+mn-lt"/>
                <a:cs typeface="+mn-lt"/>
              </a:rPr>
              <a:t>września</a:t>
            </a:r>
            <a:r>
              <a:rPr lang="en-US" sz="2200" dirty="0">
                <a:ea typeface="+mn-lt"/>
                <a:cs typeface="+mn-lt"/>
              </a:rPr>
              <a:t> – w 1676 </a:t>
            </a:r>
            <a:r>
              <a:rPr lang="en-US" sz="2200" dirty="0" err="1">
                <a:ea typeface="+mn-lt"/>
                <a:cs typeface="+mn-lt"/>
              </a:rPr>
              <a:t>roku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wojska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polskie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dowodzone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przez</a:t>
            </a:r>
            <a:r>
              <a:rPr lang="en-US" sz="2200" dirty="0">
                <a:ea typeface="+mn-lt"/>
                <a:cs typeface="+mn-lt"/>
              </a:rPr>
              <a:t> Jana III </a:t>
            </a:r>
            <a:r>
              <a:rPr lang="en-US" sz="2200" dirty="0" err="1">
                <a:ea typeface="+mn-lt"/>
                <a:cs typeface="+mn-lt"/>
              </a:rPr>
              <a:t>Sobieskiego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pokonały</a:t>
            </a:r>
            <a:r>
              <a:rPr lang="en-US" sz="2200" dirty="0">
                <a:ea typeface="+mn-lt"/>
                <a:cs typeface="+mn-lt"/>
              </a:rPr>
              <a:t> pod </a:t>
            </a:r>
            <a:r>
              <a:rPr lang="en-US" sz="2200" dirty="0" err="1">
                <a:ea typeface="+mn-lt"/>
                <a:cs typeface="+mn-lt"/>
              </a:rPr>
              <a:t>Wojniłowem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wojska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Tatarów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5E51F4-BCD9-AEE6-5B26-381BABD40F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12" r="3076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263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104F6-67BE-6F37-E582-6511C9BE9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en-US" sz="4800"/>
              <a:t>25 września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68E06-DCC4-97FB-63DE-95A814623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502920"/>
            <a:ext cx="6894576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25 </a:t>
            </a:r>
            <a:r>
              <a:rPr lang="en-US" sz="2200" dirty="0" err="1">
                <a:ea typeface="+mn-lt"/>
                <a:cs typeface="+mn-lt"/>
              </a:rPr>
              <a:t>września</a:t>
            </a:r>
            <a:r>
              <a:rPr lang="en-US" sz="2200" dirty="0">
                <a:ea typeface="+mn-lt"/>
                <a:cs typeface="+mn-lt"/>
              </a:rPr>
              <a:t> – w 1648 </a:t>
            </a:r>
            <a:r>
              <a:rPr lang="en-US" sz="2200" dirty="0" err="1">
                <a:ea typeface="+mn-lt"/>
                <a:cs typeface="+mn-lt"/>
              </a:rPr>
              <a:t>roku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wojska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polskie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zostały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rozgromione</a:t>
            </a:r>
            <a:r>
              <a:rPr lang="en-US" sz="2200" dirty="0">
                <a:ea typeface="+mn-lt"/>
                <a:cs typeface="+mn-lt"/>
              </a:rPr>
              <a:t> pod </a:t>
            </a:r>
            <a:r>
              <a:rPr lang="en-US" sz="2200" dirty="0" err="1">
                <a:ea typeface="+mn-lt"/>
                <a:cs typeface="+mn-lt"/>
              </a:rPr>
              <a:t>Piławcami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przez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Kozaków</a:t>
            </a:r>
            <a:r>
              <a:rPr lang="en-US" sz="2200" dirty="0">
                <a:ea typeface="+mn-lt"/>
                <a:cs typeface="+mn-lt"/>
              </a:rPr>
              <a:t>.</a:t>
            </a:r>
          </a:p>
        </p:txBody>
      </p:sp>
      <p:pic>
        <p:nvPicPr>
          <p:cNvPr id="4" name="Picture 3" descr="Bitwa pod Piławcami (1648). Jedna z najbardziej kompromitujących ...">
            <a:extLst>
              <a:ext uri="{FF2B5EF4-FFF2-40B4-BE49-F238E27FC236}">
                <a16:creationId xmlns:a16="http://schemas.microsoft.com/office/drawing/2014/main" id="{38587ED8-8BA0-E689-FD39-CEE901CA2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65" y="2290936"/>
            <a:ext cx="9483477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3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C4A10-77C8-3310-2F94-00BF597C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 sz="5400"/>
              <a:t>28 września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CDFD20D-8E4F-4E3A-AF87-93F23E0D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2650181"/>
            <a:ext cx="4343400" cy="18288"/>
          </a:xfrm>
          <a:custGeom>
            <a:avLst/>
            <a:gdLst>
              <a:gd name="connsiteX0" fmla="*/ 0 w 4343400"/>
              <a:gd name="connsiteY0" fmla="*/ 0 h 18288"/>
              <a:gd name="connsiteX1" fmla="*/ 577052 w 4343400"/>
              <a:gd name="connsiteY1" fmla="*/ 0 h 18288"/>
              <a:gd name="connsiteX2" fmla="*/ 1067235 w 4343400"/>
              <a:gd name="connsiteY2" fmla="*/ 0 h 18288"/>
              <a:gd name="connsiteX3" fmla="*/ 1600853 w 4343400"/>
              <a:gd name="connsiteY3" fmla="*/ 0 h 18288"/>
              <a:gd name="connsiteX4" fmla="*/ 2264773 w 4343400"/>
              <a:gd name="connsiteY4" fmla="*/ 0 h 18288"/>
              <a:gd name="connsiteX5" fmla="*/ 2841825 w 4343400"/>
              <a:gd name="connsiteY5" fmla="*/ 0 h 18288"/>
              <a:gd name="connsiteX6" fmla="*/ 3375442 w 4343400"/>
              <a:gd name="connsiteY6" fmla="*/ 0 h 18288"/>
              <a:gd name="connsiteX7" fmla="*/ 4343400 w 4343400"/>
              <a:gd name="connsiteY7" fmla="*/ 0 h 18288"/>
              <a:gd name="connsiteX8" fmla="*/ 4343400 w 4343400"/>
              <a:gd name="connsiteY8" fmla="*/ 18288 h 18288"/>
              <a:gd name="connsiteX9" fmla="*/ 3722914 w 4343400"/>
              <a:gd name="connsiteY9" fmla="*/ 18288 h 18288"/>
              <a:gd name="connsiteX10" fmla="*/ 3189297 w 4343400"/>
              <a:gd name="connsiteY10" fmla="*/ 18288 h 18288"/>
              <a:gd name="connsiteX11" fmla="*/ 2481943 w 4343400"/>
              <a:gd name="connsiteY11" fmla="*/ 18288 h 18288"/>
              <a:gd name="connsiteX12" fmla="*/ 1904891 w 4343400"/>
              <a:gd name="connsiteY12" fmla="*/ 18288 h 18288"/>
              <a:gd name="connsiteX13" fmla="*/ 1414707 w 4343400"/>
              <a:gd name="connsiteY13" fmla="*/ 18288 h 18288"/>
              <a:gd name="connsiteX14" fmla="*/ 750788 w 4343400"/>
              <a:gd name="connsiteY14" fmla="*/ 18288 h 18288"/>
              <a:gd name="connsiteX15" fmla="*/ 0 w 4343400"/>
              <a:gd name="connsiteY15" fmla="*/ 18288 h 18288"/>
              <a:gd name="connsiteX16" fmla="*/ 0 w 43434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43400" h="18288" fill="none" extrusionOk="0">
                <a:moveTo>
                  <a:pt x="0" y="0"/>
                </a:moveTo>
                <a:cubicBezTo>
                  <a:pt x="233209" y="-19550"/>
                  <a:pt x="330816" y="19068"/>
                  <a:pt x="577052" y="0"/>
                </a:cubicBezTo>
                <a:cubicBezTo>
                  <a:pt x="823288" y="-19068"/>
                  <a:pt x="875077" y="10360"/>
                  <a:pt x="1067235" y="0"/>
                </a:cubicBezTo>
                <a:cubicBezTo>
                  <a:pt x="1259393" y="-10360"/>
                  <a:pt x="1410699" y="2939"/>
                  <a:pt x="1600853" y="0"/>
                </a:cubicBezTo>
                <a:cubicBezTo>
                  <a:pt x="1791007" y="-2939"/>
                  <a:pt x="2101644" y="-26225"/>
                  <a:pt x="2264773" y="0"/>
                </a:cubicBezTo>
                <a:cubicBezTo>
                  <a:pt x="2427902" y="26225"/>
                  <a:pt x="2690426" y="-27726"/>
                  <a:pt x="2841825" y="0"/>
                </a:cubicBezTo>
                <a:cubicBezTo>
                  <a:pt x="2993224" y="27726"/>
                  <a:pt x="3172320" y="-18569"/>
                  <a:pt x="3375442" y="0"/>
                </a:cubicBezTo>
                <a:cubicBezTo>
                  <a:pt x="3578564" y="18569"/>
                  <a:pt x="4003119" y="21909"/>
                  <a:pt x="4343400" y="0"/>
                </a:cubicBezTo>
                <a:cubicBezTo>
                  <a:pt x="4343798" y="7429"/>
                  <a:pt x="4343380" y="10822"/>
                  <a:pt x="4343400" y="18288"/>
                </a:cubicBezTo>
                <a:cubicBezTo>
                  <a:pt x="4109047" y="14709"/>
                  <a:pt x="3996986" y="7919"/>
                  <a:pt x="3722914" y="18288"/>
                </a:cubicBezTo>
                <a:cubicBezTo>
                  <a:pt x="3448842" y="28657"/>
                  <a:pt x="3340973" y="29252"/>
                  <a:pt x="3189297" y="18288"/>
                </a:cubicBezTo>
                <a:cubicBezTo>
                  <a:pt x="3037621" y="7324"/>
                  <a:pt x="2636891" y="-9539"/>
                  <a:pt x="2481943" y="18288"/>
                </a:cubicBezTo>
                <a:cubicBezTo>
                  <a:pt x="2326995" y="46115"/>
                  <a:pt x="2131632" y="740"/>
                  <a:pt x="1904891" y="18288"/>
                </a:cubicBezTo>
                <a:cubicBezTo>
                  <a:pt x="1678150" y="35836"/>
                  <a:pt x="1575362" y="-3381"/>
                  <a:pt x="1414707" y="18288"/>
                </a:cubicBezTo>
                <a:cubicBezTo>
                  <a:pt x="1254052" y="39957"/>
                  <a:pt x="1051093" y="-335"/>
                  <a:pt x="750788" y="18288"/>
                </a:cubicBezTo>
                <a:cubicBezTo>
                  <a:pt x="450483" y="36911"/>
                  <a:pt x="293781" y="22900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343400" h="18288" stroke="0" extrusionOk="0">
                <a:moveTo>
                  <a:pt x="0" y="0"/>
                </a:moveTo>
                <a:cubicBezTo>
                  <a:pt x="212719" y="-28531"/>
                  <a:pt x="340561" y="-1164"/>
                  <a:pt x="577052" y="0"/>
                </a:cubicBezTo>
                <a:cubicBezTo>
                  <a:pt x="813543" y="1164"/>
                  <a:pt x="866967" y="-9376"/>
                  <a:pt x="1067235" y="0"/>
                </a:cubicBezTo>
                <a:cubicBezTo>
                  <a:pt x="1267503" y="9376"/>
                  <a:pt x="1485778" y="-20470"/>
                  <a:pt x="1774589" y="0"/>
                </a:cubicBezTo>
                <a:cubicBezTo>
                  <a:pt x="2063400" y="20470"/>
                  <a:pt x="2090152" y="-14502"/>
                  <a:pt x="2351641" y="0"/>
                </a:cubicBezTo>
                <a:cubicBezTo>
                  <a:pt x="2613130" y="14502"/>
                  <a:pt x="2802864" y="19125"/>
                  <a:pt x="2928693" y="0"/>
                </a:cubicBezTo>
                <a:cubicBezTo>
                  <a:pt x="3054522" y="-19125"/>
                  <a:pt x="3482611" y="-2038"/>
                  <a:pt x="3636046" y="0"/>
                </a:cubicBezTo>
                <a:cubicBezTo>
                  <a:pt x="3789481" y="2038"/>
                  <a:pt x="4012363" y="973"/>
                  <a:pt x="4343400" y="0"/>
                </a:cubicBezTo>
                <a:cubicBezTo>
                  <a:pt x="4342514" y="5429"/>
                  <a:pt x="4344221" y="14046"/>
                  <a:pt x="4343400" y="18288"/>
                </a:cubicBezTo>
                <a:cubicBezTo>
                  <a:pt x="4078870" y="-6138"/>
                  <a:pt x="4015967" y="29658"/>
                  <a:pt x="3809782" y="18288"/>
                </a:cubicBezTo>
                <a:cubicBezTo>
                  <a:pt x="3603597" y="6918"/>
                  <a:pt x="3495552" y="24439"/>
                  <a:pt x="3189297" y="18288"/>
                </a:cubicBezTo>
                <a:cubicBezTo>
                  <a:pt x="2883042" y="12137"/>
                  <a:pt x="2850610" y="32583"/>
                  <a:pt x="2568811" y="18288"/>
                </a:cubicBezTo>
                <a:cubicBezTo>
                  <a:pt x="2287012" y="3993"/>
                  <a:pt x="2279820" y="23580"/>
                  <a:pt x="1991759" y="18288"/>
                </a:cubicBezTo>
                <a:cubicBezTo>
                  <a:pt x="1703698" y="12996"/>
                  <a:pt x="1616455" y="23157"/>
                  <a:pt x="1284405" y="18288"/>
                </a:cubicBezTo>
                <a:cubicBezTo>
                  <a:pt x="952355" y="13419"/>
                  <a:pt x="783530" y="16053"/>
                  <a:pt x="577052" y="18288"/>
                </a:cubicBezTo>
                <a:cubicBezTo>
                  <a:pt x="370574" y="20523"/>
                  <a:pt x="173929" y="519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129AD-CE0D-99ED-05B5-1FC0E3F98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28 </a:t>
            </a:r>
            <a:r>
              <a:rPr lang="en-US" sz="2200" dirty="0" err="1">
                <a:ea typeface="+mn-lt"/>
                <a:cs typeface="+mn-lt"/>
              </a:rPr>
              <a:t>września</a:t>
            </a:r>
            <a:r>
              <a:rPr lang="en-US" sz="2200" dirty="0">
                <a:ea typeface="+mn-lt"/>
                <a:cs typeface="+mn-lt"/>
              </a:rPr>
              <a:t> – w 1939 </a:t>
            </a:r>
            <a:r>
              <a:rPr lang="en-US" sz="2200" dirty="0" err="1">
                <a:ea typeface="+mn-lt"/>
                <a:cs typeface="+mn-lt"/>
              </a:rPr>
              <a:t>roku</a:t>
            </a:r>
            <a:r>
              <a:rPr lang="en-US" sz="2200" dirty="0">
                <a:ea typeface="+mn-lt"/>
                <a:cs typeface="+mn-lt"/>
              </a:rPr>
              <a:t> w </a:t>
            </a:r>
            <a:r>
              <a:rPr lang="en-US" sz="2200" dirty="0" err="1">
                <a:ea typeface="+mn-lt"/>
                <a:cs typeface="+mn-lt"/>
              </a:rPr>
              <a:t>Moskwie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podpisano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radziecko</a:t>
            </a:r>
            <a:r>
              <a:rPr lang="en-US" sz="2200" dirty="0">
                <a:ea typeface="+mn-lt"/>
                <a:cs typeface="+mn-lt"/>
              </a:rPr>
              <a:t> – </a:t>
            </a:r>
            <a:r>
              <a:rPr lang="en-US" sz="2200" dirty="0" err="1">
                <a:ea typeface="+mn-lt"/>
                <a:cs typeface="+mn-lt"/>
              </a:rPr>
              <a:t>niemiecki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traktat</a:t>
            </a:r>
            <a:r>
              <a:rPr lang="en-US" sz="2200" dirty="0">
                <a:ea typeface="+mn-lt"/>
                <a:cs typeface="+mn-lt"/>
              </a:rPr>
              <a:t> o </a:t>
            </a:r>
            <a:r>
              <a:rPr lang="en-US" sz="2200" dirty="0" err="1">
                <a:ea typeface="+mn-lt"/>
                <a:cs typeface="+mn-lt"/>
              </a:rPr>
              <a:t>granicach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i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przyjaźni</a:t>
            </a:r>
            <a:r>
              <a:rPr lang="en-US" sz="2200" dirty="0">
                <a:ea typeface="+mn-lt"/>
                <a:cs typeface="+mn-lt"/>
              </a:rPr>
              <a:t>, </a:t>
            </a:r>
            <a:r>
              <a:rPr lang="en-US" sz="2200" dirty="0" err="1">
                <a:ea typeface="+mn-lt"/>
                <a:cs typeface="+mn-lt"/>
              </a:rPr>
              <a:t>potwierdzający</a:t>
            </a:r>
            <a:r>
              <a:rPr lang="en-US" sz="2200" dirty="0">
                <a:ea typeface="+mn-lt"/>
                <a:cs typeface="+mn-lt"/>
              </a:rPr>
              <a:t> IV </a:t>
            </a:r>
            <a:r>
              <a:rPr lang="en-US" sz="2200" dirty="0" err="1">
                <a:ea typeface="+mn-lt"/>
                <a:cs typeface="+mn-lt"/>
              </a:rPr>
              <a:t>rozbiór</a:t>
            </a:r>
            <a:r>
              <a:rPr lang="en-US" sz="2200" dirty="0">
                <a:ea typeface="+mn-lt"/>
                <a:cs typeface="+mn-lt"/>
              </a:rPr>
              <a:t> Polski.</a:t>
            </a:r>
            <a:endParaRPr lang="en-US" sz="2200" dirty="0"/>
          </a:p>
        </p:txBody>
      </p:sp>
      <p:pic>
        <p:nvPicPr>
          <p:cNvPr id="5" name="Picture 4" descr="Czy pakt Ribbentrop-Mołotow był nielegalny? | TwojaHistoria.pl">
            <a:extLst>
              <a:ext uri="{FF2B5EF4-FFF2-40B4-BE49-F238E27FC236}">
                <a16:creationId xmlns:a16="http://schemas.microsoft.com/office/drawing/2014/main" id="{4516CD2B-17AC-107F-59F2-CB7DB7607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997" y="362384"/>
            <a:ext cx="2574405" cy="2884488"/>
          </a:xfrm>
          <a:prstGeom prst="rect">
            <a:avLst/>
          </a:prstGeom>
        </p:spPr>
      </p:pic>
      <p:pic>
        <p:nvPicPr>
          <p:cNvPr id="6" name="Picture 5" descr="Tajny układ przeciw Polsce. Pakt Ribbentrop-Mołotow i późniejszy ...">
            <a:extLst>
              <a:ext uri="{FF2B5EF4-FFF2-40B4-BE49-F238E27FC236}">
                <a16:creationId xmlns:a16="http://schemas.microsoft.com/office/drawing/2014/main" id="{F4030CE9-0CAC-8684-F76D-6145E32F4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328" y="919402"/>
            <a:ext cx="2603605" cy="1770451"/>
          </a:xfrm>
          <a:prstGeom prst="rect">
            <a:avLst/>
          </a:prstGeom>
        </p:spPr>
      </p:pic>
      <p:pic>
        <p:nvPicPr>
          <p:cNvPr id="4" name="Picture 3" descr="Historyk: Alianci o wiedzieli o planach 17 września | Newsweek">
            <a:extLst>
              <a:ext uri="{FF2B5EF4-FFF2-40B4-BE49-F238E27FC236}">
                <a16:creationId xmlns:a16="http://schemas.microsoft.com/office/drawing/2014/main" id="{949133A8-B773-F9B0-8927-998D8A41E9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094" y="3426258"/>
            <a:ext cx="4890142" cy="2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4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5AD94F-8AD3-A287-B7F8-CAFC66485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1 </a:t>
            </a:r>
            <a:r>
              <a:rPr lang="en-US" sz="5400" dirty="0" err="1"/>
              <a:t>września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8C2C3-D506-B131-84F5-7C67BEE85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ea typeface="+mn-lt"/>
                <a:cs typeface="+mn-lt"/>
              </a:rPr>
              <a:t>1 </a:t>
            </a:r>
            <a:r>
              <a:rPr lang="en-US" sz="2000" b="1" err="1">
                <a:ea typeface="+mn-lt"/>
                <a:cs typeface="+mn-lt"/>
              </a:rPr>
              <a:t>września</a:t>
            </a:r>
            <a:r>
              <a:rPr lang="en-US" sz="2000" b="1" dirty="0">
                <a:ea typeface="+mn-lt"/>
                <a:cs typeface="+mn-lt"/>
              </a:rPr>
              <a:t> – w 1939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roku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atakiem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nazistowskich</a:t>
            </a:r>
            <a:r>
              <a:rPr lang="en-US" sz="2000" dirty="0">
                <a:ea typeface="+mn-lt"/>
                <a:cs typeface="+mn-lt"/>
              </a:rPr>
              <a:t> Niemiec </a:t>
            </a:r>
            <a:r>
              <a:rPr lang="en-US" sz="200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Polskę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rozpoczęła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II </a:t>
            </a:r>
            <a:r>
              <a:rPr lang="en-US" sz="2000" err="1">
                <a:ea typeface="+mn-lt"/>
                <a:cs typeface="+mn-lt"/>
              </a:rPr>
              <a:t>wojna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światowa</a:t>
            </a:r>
            <a:endParaRPr lang="en-US" sz="2000" err="1"/>
          </a:p>
          <a:p>
            <a:r>
              <a:rPr lang="en-US" sz="2000" dirty="0">
                <a:ea typeface="+mn-lt"/>
                <a:cs typeface="+mn-lt"/>
              </a:rPr>
              <a:t>O 4.45 </a:t>
            </a:r>
            <a:r>
              <a:rPr lang="en-US" sz="2000" dirty="0" err="1">
                <a:ea typeface="+mn-lt"/>
                <a:cs typeface="+mn-lt"/>
              </a:rPr>
              <a:t>padła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pierwsza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salwa</a:t>
            </a:r>
            <a:r>
              <a:rPr lang="en-US" sz="2000" dirty="0">
                <a:ea typeface="+mn-lt"/>
                <a:cs typeface="+mn-lt"/>
              </a:rPr>
              <a:t> z </a:t>
            </a:r>
            <a:r>
              <a:rPr lang="en-US" sz="2000" dirty="0" err="1">
                <a:ea typeface="+mn-lt"/>
                <a:cs typeface="+mn-lt"/>
              </a:rPr>
              <a:t>pancernika</a:t>
            </a:r>
            <a:r>
              <a:rPr lang="en-US" sz="2000" dirty="0">
                <a:ea typeface="+mn-lt"/>
                <a:cs typeface="+mn-lt"/>
              </a:rPr>
              <a:t> Schleswig-Holstein, </a:t>
            </a:r>
            <a:r>
              <a:rPr lang="en-US" sz="2000" dirty="0" err="1">
                <a:ea typeface="+mn-lt"/>
                <a:cs typeface="+mn-lt"/>
              </a:rPr>
              <a:t>który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zaczął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ostrzeliwać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polską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składnicę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Westerplatte. Do </a:t>
            </a:r>
            <a:r>
              <a:rPr lang="en-US" sz="2000" dirty="0" err="1">
                <a:ea typeface="+mn-lt"/>
                <a:cs typeface="+mn-lt"/>
              </a:rPr>
              <a:t>dziś</a:t>
            </a:r>
            <a:r>
              <a:rPr lang="en-US" sz="2000" dirty="0">
                <a:ea typeface="+mn-lt"/>
                <a:cs typeface="+mn-lt"/>
              </a:rPr>
              <a:t> jest to symbol </a:t>
            </a:r>
            <a:r>
              <a:rPr lang="en-US" sz="2000" dirty="0" err="1">
                <a:ea typeface="+mn-lt"/>
                <a:cs typeface="+mn-lt"/>
              </a:rPr>
              <a:t>polskiej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obrony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przed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niemiecką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agresją</a:t>
            </a:r>
            <a:endParaRPr lang="en-US" sz="2000" dirty="0" err="1"/>
          </a:p>
          <a:p>
            <a:r>
              <a:rPr lang="en-US" sz="2000" dirty="0" err="1">
                <a:ea typeface="+mn-lt"/>
                <a:cs typeface="+mn-lt"/>
              </a:rPr>
              <a:t>Warto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jednak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dodać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że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zanim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nastąpił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atak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Westerplatte </a:t>
            </a:r>
            <a:r>
              <a:rPr lang="en-US" sz="2000" dirty="0" err="1">
                <a:ea typeface="+mn-lt"/>
                <a:cs typeface="+mn-lt"/>
              </a:rPr>
              <a:t>już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wcześniej</a:t>
            </a:r>
            <a:r>
              <a:rPr lang="en-US" sz="2000" dirty="0">
                <a:ea typeface="+mn-lt"/>
                <a:cs typeface="+mn-lt"/>
              </a:rPr>
              <a:t> Luftwaffe </a:t>
            </a:r>
            <a:r>
              <a:rPr lang="en-US" sz="2000" dirty="0" err="1">
                <a:ea typeface="+mn-lt"/>
                <a:cs typeface="+mn-lt"/>
              </a:rPr>
              <a:t>zbombardowały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Wieluń</a:t>
            </a:r>
            <a:r>
              <a:rPr lang="en-US" sz="2000" dirty="0">
                <a:ea typeface="+mn-lt"/>
                <a:cs typeface="+mn-lt"/>
              </a:rPr>
              <a:t> o </a:t>
            </a:r>
            <a:r>
              <a:rPr lang="en-US" sz="2000" dirty="0" err="1">
                <a:ea typeface="+mn-lt"/>
                <a:cs typeface="+mn-lt"/>
              </a:rPr>
              <a:t>godz</a:t>
            </a:r>
            <a:r>
              <a:rPr lang="en-US" sz="2000" dirty="0">
                <a:ea typeface="+mn-lt"/>
                <a:cs typeface="+mn-lt"/>
              </a:rPr>
              <a:t>. 4.40, </a:t>
            </a:r>
            <a:r>
              <a:rPr lang="en-US" sz="2000" dirty="0" err="1">
                <a:ea typeface="+mn-lt"/>
                <a:cs typeface="+mn-lt"/>
              </a:rPr>
              <a:t>miasto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przy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granicy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polsko</a:t>
            </a:r>
            <a:r>
              <a:rPr lang="en-US" sz="2000" dirty="0">
                <a:ea typeface="+mn-lt"/>
                <a:cs typeface="+mn-lt"/>
              </a:rPr>
              <a:t> – </a:t>
            </a:r>
            <a:r>
              <a:rPr lang="en-US" sz="2000" dirty="0" err="1">
                <a:ea typeface="+mn-lt"/>
                <a:cs typeface="+mn-lt"/>
              </a:rPr>
              <a:t>niemieckiej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zaś</a:t>
            </a:r>
            <a:r>
              <a:rPr lang="en-US" sz="2000" dirty="0">
                <a:ea typeface="+mn-lt"/>
                <a:cs typeface="+mn-lt"/>
              </a:rPr>
              <a:t> o 4.34 </a:t>
            </a:r>
            <a:r>
              <a:rPr lang="en-US" sz="2000" dirty="0" err="1">
                <a:ea typeface="+mn-lt"/>
                <a:cs typeface="+mn-lt"/>
              </a:rPr>
              <a:t>Niemcy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rozpoczęli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również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bombardowanie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terenów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wokół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mostów</a:t>
            </a:r>
            <a:r>
              <a:rPr lang="en-US" sz="2000" dirty="0">
                <a:ea typeface="+mn-lt"/>
                <a:cs typeface="+mn-lt"/>
              </a:rPr>
              <a:t> w </a:t>
            </a:r>
            <a:r>
              <a:rPr lang="en-US" sz="2000" dirty="0" err="1">
                <a:ea typeface="+mn-lt"/>
                <a:cs typeface="+mn-lt"/>
              </a:rPr>
              <a:t>Tczewie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chcąc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uniemożliwić</a:t>
            </a:r>
            <a:r>
              <a:rPr lang="en-US" sz="2000" dirty="0">
                <a:ea typeface="+mn-lt"/>
                <a:cs typeface="+mn-lt"/>
              </a:rPr>
              <a:t> ich </a:t>
            </a:r>
            <a:r>
              <a:rPr lang="en-US" sz="2000" dirty="0" err="1">
                <a:ea typeface="+mn-lt"/>
                <a:cs typeface="+mn-lt"/>
              </a:rPr>
              <a:t>wysadzenie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przez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Polaków</a:t>
            </a:r>
            <a:r>
              <a:rPr lang="en-US" sz="2000" dirty="0">
                <a:ea typeface="+mn-lt"/>
                <a:cs typeface="+mn-lt"/>
              </a:rPr>
              <a:t>, co </a:t>
            </a:r>
            <a:r>
              <a:rPr lang="en-US" sz="2000" dirty="0" err="1">
                <a:ea typeface="+mn-lt"/>
                <a:cs typeface="+mn-lt"/>
              </a:rPr>
              <a:t>i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tak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nastąpiło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4" name="Picture 3" descr="Obraz znaleziony dla: atak na polskę ii wojna światowa">
            <a:extLst>
              <a:ext uri="{FF2B5EF4-FFF2-40B4-BE49-F238E27FC236}">
                <a16:creationId xmlns:a16="http://schemas.microsoft.com/office/drawing/2014/main" id="{00543479-228F-E5C2-D3AE-499DF223AF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242" r="11213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63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0EEE5-A662-E31F-FE11-091A965D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29 września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FACDD-E691-EABE-D766-54603ABBE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29 </a:t>
            </a:r>
            <a:r>
              <a:rPr lang="en-US" sz="2200" dirty="0" err="1">
                <a:ea typeface="+mn-lt"/>
                <a:cs typeface="+mn-lt"/>
              </a:rPr>
              <a:t>września</a:t>
            </a:r>
            <a:r>
              <a:rPr lang="en-US" sz="2200" dirty="0">
                <a:ea typeface="+mn-lt"/>
                <a:cs typeface="+mn-lt"/>
              </a:rPr>
              <a:t> – w 1669 </a:t>
            </a:r>
            <a:r>
              <a:rPr lang="en-US" sz="2200" dirty="0" err="1">
                <a:ea typeface="+mn-lt"/>
                <a:cs typeface="+mn-lt"/>
              </a:rPr>
              <a:t>roku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króla</a:t>
            </a:r>
            <a:r>
              <a:rPr lang="en-US" sz="2200" dirty="0">
                <a:ea typeface="+mn-lt"/>
                <a:cs typeface="+mn-lt"/>
              </a:rPr>
              <a:t> Polski </a:t>
            </a:r>
            <a:r>
              <a:rPr lang="en-US" sz="2200" dirty="0" err="1">
                <a:ea typeface="+mn-lt"/>
                <a:cs typeface="+mn-lt"/>
              </a:rPr>
              <a:t>koronowano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Michała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Korybuta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Wiśniowieckiego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dirty="0"/>
          </a:p>
        </p:txBody>
      </p:sp>
      <p:pic>
        <p:nvPicPr>
          <p:cNvPr id="4" name="Picture 3" descr="Koronowani Królowie Polski - Michał Korybut Wiśniowiecki (1669-1673 ...">
            <a:extLst>
              <a:ext uri="{FF2B5EF4-FFF2-40B4-BE49-F238E27FC236}">
                <a16:creationId xmlns:a16="http://schemas.microsoft.com/office/drawing/2014/main" id="{65F72205-35DE-B4C5-0F60-19C792388E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2423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5709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C0749D4-5D79-415F-A4FE-C04AA9FAF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C1EE2C-97A4-4801-8BC8-9D18F259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68406-5D55-A2E9-10CA-71A03811D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884" y="4772484"/>
            <a:ext cx="6716578" cy="9920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30 września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58C2D-ECD9-2B3A-A17D-FCBCA914D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883" y="5819669"/>
            <a:ext cx="9405991" cy="46004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września – w 1794 roku pod Łabiszynem wojska Jana Henryka Dąbrowskiego pokonały wojska pruskie</a:t>
            </a:r>
          </a:p>
        </p:txBody>
      </p:sp>
      <p:pic>
        <p:nvPicPr>
          <p:cNvPr id="5" name="Picture 4" descr="Obraz znaleziony dla: bitwa pod łabiszynem">
            <a:extLst>
              <a:ext uri="{FF2B5EF4-FFF2-40B4-BE49-F238E27FC236}">
                <a16:creationId xmlns:a16="http://schemas.microsoft.com/office/drawing/2014/main" id="{7DFC2CFF-9853-7292-ECAB-2D18C969B1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861"/>
          <a:stretch/>
        </p:blipFill>
        <p:spPr>
          <a:xfrm>
            <a:off x="20" y="10"/>
            <a:ext cx="6095980" cy="4777732"/>
          </a:xfrm>
          <a:custGeom>
            <a:avLst/>
            <a:gdLst/>
            <a:ahLst/>
            <a:cxnLst/>
            <a:rect l="l" t="t" r="r" b="b"/>
            <a:pathLst>
              <a:path w="6096000" h="4777742">
                <a:moveTo>
                  <a:pt x="0" y="0"/>
                </a:moveTo>
                <a:lnTo>
                  <a:pt x="6096000" y="0"/>
                </a:lnTo>
                <a:lnTo>
                  <a:pt x="6096000" y="4777742"/>
                </a:lnTo>
                <a:lnTo>
                  <a:pt x="6067110" y="4773054"/>
                </a:lnTo>
                <a:cubicBezTo>
                  <a:pt x="6055069" y="4772257"/>
                  <a:pt x="6042963" y="4771677"/>
                  <a:pt x="6032848" y="4768862"/>
                </a:cubicBezTo>
                <a:cubicBezTo>
                  <a:pt x="6012619" y="4763231"/>
                  <a:pt x="5991471" y="4755713"/>
                  <a:pt x="5975856" y="4751678"/>
                </a:cubicBezTo>
                <a:cubicBezTo>
                  <a:pt x="5946385" y="4744300"/>
                  <a:pt x="5938143" y="4740617"/>
                  <a:pt x="5920410" y="4737737"/>
                </a:cubicBezTo>
                <a:cubicBezTo>
                  <a:pt x="5902677" y="4734858"/>
                  <a:pt x="5883840" y="4734501"/>
                  <a:pt x="5869459" y="4734403"/>
                </a:cubicBezTo>
                <a:cubicBezTo>
                  <a:pt x="5855079" y="4734305"/>
                  <a:pt x="5852140" y="4739700"/>
                  <a:pt x="5834127" y="4737148"/>
                </a:cubicBezTo>
                <a:cubicBezTo>
                  <a:pt x="5804874" y="4729435"/>
                  <a:pt x="5807796" y="4730400"/>
                  <a:pt x="5771966" y="4726150"/>
                </a:cubicBezTo>
                <a:lnTo>
                  <a:pt x="5680977" y="4726617"/>
                </a:lnTo>
                <a:lnTo>
                  <a:pt x="5650557" y="4723904"/>
                </a:lnTo>
                <a:cubicBezTo>
                  <a:pt x="5639802" y="4725929"/>
                  <a:pt x="5629047" y="4714121"/>
                  <a:pt x="5618294" y="4716145"/>
                </a:cubicBezTo>
                <a:lnTo>
                  <a:pt x="5567600" y="4712292"/>
                </a:lnTo>
                <a:cubicBezTo>
                  <a:pt x="5545229" y="4692374"/>
                  <a:pt x="5541151" y="4712551"/>
                  <a:pt x="5525295" y="4707303"/>
                </a:cubicBezTo>
                <a:cubicBezTo>
                  <a:pt x="5498062" y="4696523"/>
                  <a:pt x="5492452" y="4697563"/>
                  <a:pt x="5464966" y="4687718"/>
                </a:cubicBezTo>
                <a:cubicBezTo>
                  <a:pt x="5451160" y="4689453"/>
                  <a:pt x="5436112" y="4684365"/>
                  <a:pt x="5422637" y="4687843"/>
                </a:cubicBezTo>
                <a:lnTo>
                  <a:pt x="5385596" y="4686184"/>
                </a:lnTo>
                <a:lnTo>
                  <a:pt x="5347417" y="4690023"/>
                </a:lnTo>
                <a:lnTo>
                  <a:pt x="5307450" y="4701204"/>
                </a:lnTo>
                <a:cubicBezTo>
                  <a:pt x="5291923" y="4701949"/>
                  <a:pt x="5275426" y="4700974"/>
                  <a:pt x="5257509" y="4697243"/>
                </a:cubicBezTo>
                <a:cubicBezTo>
                  <a:pt x="5243483" y="4695263"/>
                  <a:pt x="5222121" y="4694006"/>
                  <a:pt x="5205681" y="4681108"/>
                </a:cubicBezTo>
                <a:cubicBezTo>
                  <a:pt x="5189241" y="4668210"/>
                  <a:pt x="5066582" y="4656956"/>
                  <a:pt x="5066665" y="4656732"/>
                </a:cubicBezTo>
                <a:cubicBezTo>
                  <a:pt x="5036013" y="4653433"/>
                  <a:pt x="5037516" y="4666066"/>
                  <a:pt x="5021767" y="4667463"/>
                </a:cubicBezTo>
                <a:cubicBezTo>
                  <a:pt x="5006018" y="4668859"/>
                  <a:pt x="4997883" y="4663456"/>
                  <a:pt x="4972175" y="4665113"/>
                </a:cubicBezTo>
                <a:cubicBezTo>
                  <a:pt x="4946467" y="4666771"/>
                  <a:pt x="4895264" y="4676890"/>
                  <a:pt x="4867522" y="4677409"/>
                </a:cubicBezTo>
                <a:cubicBezTo>
                  <a:pt x="4847198" y="4677652"/>
                  <a:pt x="4846533" y="4665718"/>
                  <a:pt x="4824459" y="4661311"/>
                </a:cubicBezTo>
                <a:cubicBezTo>
                  <a:pt x="4802946" y="4676275"/>
                  <a:pt x="4746723" y="4640980"/>
                  <a:pt x="4748119" y="4662282"/>
                </a:cubicBezTo>
                <a:cubicBezTo>
                  <a:pt x="4696376" y="4649495"/>
                  <a:pt x="4704934" y="4651568"/>
                  <a:pt x="4681435" y="4656529"/>
                </a:cubicBezTo>
                <a:lnTo>
                  <a:pt x="4655641" y="4662947"/>
                </a:lnTo>
                <a:lnTo>
                  <a:pt x="4568774" y="4659157"/>
                </a:lnTo>
                <a:lnTo>
                  <a:pt x="4561567" y="4664296"/>
                </a:lnTo>
                <a:lnTo>
                  <a:pt x="4544039" y="4665425"/>
                </a:lnTo>
                <a:lnTo>
                  <a:pt x="4537547" y="4666124"/>
                </a:lnTo>
                <a:lnTo>
                  <a:pt x="4533521" y="4663656"/>
                </a:lnTo>
                <a:cubicBezTo>
                  <a:pt x="4531131" y="4662547"/>
                  <a:pt x="4529356" y="4662473"/>
                  <a:pt x="4528079" y="4664277"/>
                </a:cubicBezTo>
                <a:cubicBezTo>
                  <a:pt x="4527877" y="4665254"/>
                  <a:pt x="4527677" y="4666231"/>
                  <a:pt x="4527476" y="4667208"/>
                </a:cubicBezTo>
                <a:lnTo>
                  <a:pt x="4493203" y="4670897"/>
                </a:lnTo>
                <a:lnTo>
                  <a:pt x="4246811" y="4676399"/>
                </a:lnTo>
                <a:cubicBezTo>
                  <a:pt x="4137387" y="4710859"/>
                  <a:pt x="4001444" y="4666072"/>
                  <a:pt x="3880688" y="4677902"/>
                </a:cubicBezTo>
                <a:cubicBezTo>
                  <a:pt x="3854349" y="4668373"/>
                  <a:pt x="3867024" y="4694267"/>
                  <a:pt x="3804472" y="4706612"/>
                </a:cubicBezTo>
                <a:cubicBezTo>
                  <a:pt x="3769790" y="4699764"/>
                  <a:pt x="3709689" y="4672031"/>
                  <a:pt x="3671141" y="4669214"/>
                </a:cubicBezTo>
                <a:cubicBezTo>
                  <a:pt x="3634430" y="4661806"/>
                  <a:pt x="3632993" y="4657630"/>
                  <a:pt x="3609792" y="4651280"/>
                </a:cubicBezTo>
                <a:cubicBezTo>
                  <a:pt x="3586591" y="4644931"/>
                  <a:pt x="3596838" y="4646444"/>
                  <a:pt x="3550675" y="4644949"/>
                </a:cubicBezTo>
                <a:cubicBezTo>
                  <a:pt x="3513195" y="4640338"/>
                  <a:pt x="3398385" y="4630109"/>
                  <a:pt x="3362699" y="4629669"/>
                </a:cubicBezTo>
                <a:cubicBezTo>
                  <a:pt x="3327014" y="4629229"/>
                  <a:pt x="3350265" y="4628980"/>
                  <a:pt x="3317820" y="4628473"/>
                </a:cubicBezTo>
                <a:cubicBezTo>
                  <a:pt x="3291761" y="4635373"/>
                  <a:pt x="3220279" y="4625153"/>
                  <a:pt x="3202541" y="4611353"/>
                </a:cubicBezTo>
                <a:cubicBezTo>
                  <a:pt x="3176498" y="4608414"/>
                  <a:pt x="3173034" y="4597692"/>
                  <a:pt x="3165095" y="4593183"/>
                </a:cubicBezTo>
                <a:cubicBezTo>
                  <a:pt x="3157156" y="4588674"/>
                  <a:pt x="3151440" y="4597640"/>
                  <a:pt x="3142614" y="4593521"/>
                </a:cubicBezTo>
                <a:cubicBezTo>
                  <a:pt x="3133788" y="4589402"/>
                  <a:pt x="3119786" y="4585666"/>
                  <a:pt x="3108607" y="4586122"/>
                </a:cubicBezTo>
                <a:cubicBezTo>
                  <a:pt x="3097429" y="4586579"/>
                  <a:pt x="3083057" y="4584832"/>
                  <a:pt x="3060172" y="4583967"/>
                </a:cubicBezTo>
                <a:cubicBezTo>
                  <a:pt x="3037288" y="4583102"/>
                  <a:pt x="3008898" y="4580847"/>
                  <a:pt x="2971297" y="4580934"/>
                </a:cubicBezTo>
                <a:cubicBezTo>
                  <a:pt x="2936460" y="4577753"/>
                  <a:pt x="2952539" y="4581456"/>
                  <a:pt x="2872577" y="4576652"/>
                </a:cubicBezTo>
                <a:cubicBezTo>
                  <a:pt x="2845447" y="4572221"/>
                  <a:pt x="2833971" y="4557733"/>
                  <a:pt x="2814205" y="4559580"/>
                </a:cubicBezTo>
                <a:cubicBezTo>
                  <a:pt x="2790909" y="4543112"/>
                  <a:pt x="2768526" y="4546849"/>
                  <a:pt x="2754311" y="4545459"/>
                </a:cubicBezTo>
                <a:cubicBezTo>
                  <a:pt x="2740096" y="4544070"/>
                  <a:pt x="2737019" y="4543662"/>
                  <a:pt x="2723224" y="4546010"/>
                </a:cubicBezTo>
                <a:cubicBezTo>
                  <a:pt x="2709430" y="4548359"/>
                  <a:pt x="2687410" y="4554101"/>
                  <a:pt x="2672793" y="4554314"/>
                </a:cubicBezTo>
                <a:cubicBezTo>
                  <a:pt x="2658176" y="4554527"/>
                  <a:pt x="2649574" y="4546685"/>
                  <a:pt x="2635521" y="4547286"/>
                </a:cubicBezTo>
                <a:cubicBezTo>
                  <a:pt x="2621467" y="4547887"/>
                  <a:pt x="2621767" y="4560245"/>
                  <a:pt x="2588471" y="4557919"/>
                </a:cubicBezTo>
                <a:lnTo>
                  <a:pt x="2439275" y="4540387"/>
                </a:lnTo>
                <a:cubicBezTo>
                  <a:pt x="2417784" y="4540194"/>
                  <a:pt x="2396292" y="4546221"/>
                  <a:pt x="2374801" y="4546028"/>
                </a:cubicBezTo>
                <a:cubicBezTo>
                  <a:pt x="2331700" y="4546603"/>
                  <a:pt x="2372806" y="4559122"/>
                  <a:pt x="2318618" y="4550990"/>
                </a:cubicBezTo>
                <a:cubicBezTo>
                  <a:pt x="2264430" y="4533528"/>
                  <a:pt x="2150787" y="4518120"/>
                  <a:pt x="2084135" y="4520400"/>
                </a:cubicBezTo>
                <a:lnTo>
                  <a:pt x="2010848" y="4500404"/>
                </a:lnTo>
                <a:lnTo>
                  <a:pt x="1962215" y="4501400"/>
                </a:lnTo>
                <a:lnTo>
                  <a:pt x="1926990" y="4495570"/>
                </a:lnTo>
                <a:cubicBezTo>
                  <a:pt x="1909127" y="4479452"/>
                  <a:pt x="1902510" y="4484082"/>
                  <a:pt x="1884649" y="4474880"/>
                </a:cubicBezTo>
                <a:cubicBezTo>
                  <a:pt x="1864462" y="4463930"/>
                  <a:pt x="1869383" y="4485922"/>
                  <a:pt x="1816219" y="4470938"/>
                </a:cubicBezTo>
                <a:cubicBezTo>
                  <a:pt x="1786214" y="4478916"/>
                  <a:pt x="1794086" y="4458547"/>
                  <a:pt x="1768335" y="4471096"/>
                </a:cubicBezTo>
                <a:cubicBezTo>
                  <a:pt x="1756010" y="4466078"/>
                  <a:pt x="1737157" y="4463295"/>
                  <a:pt x="1725889" y="4456707"/>
                </a:cubicBezTo>
                <a:lnTo>
                  <a:pt x="1704987" y="4453275"/>
                </a:lnTo>
                <a:lnTo>
                  <a:pt x="1678857" y="4447221"/>
                </a:lnTo>
                <a:lnTo>
                  <a:pt x="1674568" y="4435925"/>
                </a:lnTo>
                <a:lnTo>
                  <a:pt x="1634075" y="4429269"/>
                </a:lnTo>
                <a:cubicBezTo>
                  <a:pt x="1619699" y="4424763"/>
                  <a:pt x="1607040" y="4412316"/>
                  <a:pt x="1588492" y="4411465"/>
                </a:cubicBezTo>
                <a:cubicBezTo>
                  <a:pt x="1548666" y="4404488"/>
                  <a:pt x="1441540" y="4396830"/>
                  <a:pt x="1402240" y="4391911"/>
                </a:cubicBezTo>
                <a:cubicBezTo>
                  <a:pt x="1362940" y="4386992"/>
                  <a:pt x="1383536" y="4385271"/>
                  <a:pt x="1352691" y="4381952"/>
                </a:cubicBezTo>
                <a:cubicBezTo>
                  <a:pt x="1322602" y="4385447"/>
                  <a:pt x="1230331" y="4373936"/>
                  <a:pt x="1213419" y="4358161"/>
                </a:cubicBezTo>
                <a:cubicBezTo>
                  <a:pt x="1194291" y="4352958"/>
                  <a:pt x="1171642" y="4355246"/>
                  <a:pt x="1163347" y="4339486"/>
                </a:cubicBezTo>
                <a:cubicBezTo>
                  <a:pt x="1149374" y="4320060"/>
                  <a:pt x="1081104" y="4339702"/>
                  <a:pt x="1091517" y="4319884"/>
                </a:cubicBezTo>
                <a:cubicBezTo>
                  <a:pt x="1067291" y="4326517"/>
                  <a:pt x="1046078" y="4319455"/>
                  <a:pt x="1025956" y="4309010"/>
                </a:cubicBezTo>
                <a:lnTo>
                  <a:pt x="1004286" y="4296626"/>
                </a:lnTo>
                <a:lnTo>
                  <a:pt x="983819" y="4298478"/>
                </a:lnTo>
                <a:cubicBezTo>
                  <a:pt x="974051" y="4282658"/>
                  <a:pt x="953984" y="4293628"/>
                  <a:pt x="939204" y="4282411"/>
                </a:cubicBezTo>
                <a:lnTo>
                  <a:pt x="915836" y="4272323"/>
                </a:lnTo>
                <a:lnTo>
                  <a:pt x="899731" y="4266965"/>
                </a:lnTo>
                <a:lnTo>
                  <a:pt x="893886" y="4264715"/>
                </a:lnTo>
                <a:lnTo>
                  <a:pt x="889021" y="4266066"/>
                </a:lnTo>
                <a:cubicBezTo>
                  <a:pt x="886286" y="4266531"/>
                  <a:pt x="884573" y="4266166"/>
                  <a:pt x="884135" y="4264147"/>
                </a:cubicBezTo>
                <a:lnTo>
                  <a:pt x="884818" y="4261224"/>
                </a:lnTo>
                <a:lnTo>
                  <a:pt x="820228" y="4266638"/>
                </a:lnTo>
                <a:lnTo>
                  <a:pt x="788402" y="4263209"/>
                </a:lnTo>
                <a:cubicBezTo>
                  <a:pt x="756573" y="4279518"/>
                  <a:pt x="718864" y="4245871"/>
                  <a:pt x="687574" y="4276905"/>
                </a:cubicBezTo>
                <a:lnTo>
                  <a:pt x="556383" y="4277125"/>
                </a:lnTo>
                <a:lnTo>
                  <a:pt x="497122" y="4273689"/>
                </a:lnTo>
                <a:cubicBezTo>
                  <a:pt x="484020" y="4279519"/>
                  <a:pt x="445941" y="4269992"/>
                  <a:pt x="454008" y="4273811"/>
                </a:cubicBezTo>
                <a:lnTo>
                  <a:pt x="394229" y="4278215"/>
                </a:lnTo>
                <a:lnTo>
                  <a:pt x="386356" y="4282251"/>
                </a:lnTo>
                <a:lnTo>
                  <a:pt x="383576" y="4284364"/>
                </a:lnTo>
                <a:lnTo>
                  <a:pt x="370039" y="4285533"/>
                </a:lnTo>
                <a:cubicBezTo>
                  <a:pt x="361618" y="4289428"/>
                  <a:pt x="359083" y="4297501"/>
                  <a:pt x="350141" y="4300911"/>
                </a:cubicBezTo>
                <a:cubicBezTo>
                  <a:pt x="345670" y="4302616"/>
                  <a:pt x="339596" y="4303155"/>
                  <a:pt x="330385" y="4301424"/>
                </a:cubicBezTo>
                <a:cubicBezTo>
                  <a:pt x="329804" y="4289693"/>
                  <a:pt x="314374" y="4293109"/>
                  <a:pt x="297835" y="4297065"/>
                </a:cubicBezTo>
                <a:lnTo>
                  <a:pt x="282816" y="4299894"/>
                </a:lnTo>
                <a:lnTo>
                  <a:pt x="281368" y="4300653"/>
                </a:lnTo>
                <a:lnTo>
                  <a:pt x="280684" y="4300295"/>
                </a:lnTo>
                <a:lnTo>
                  <a:pt x="273908" y="4301571"/>
                </a:lnTo>
                <a:cubicBezTo>
                  <a:pt x="266799" y="4301990"/>
                  <a:pt x="261129" y="4300718"/>
                  <a:pt x="258614" y="4295926"/>
                </a:cubicBezTo>
                <a:cubicBezTo>
                  <a:pt x="242516" y="4327823"/>
                  <a:pt x="214979" y="4309338"/>
                  <a:pt x="182068" y="4323284"/>
                </a:cubicBezTo>
                <a:cubicBezTo>
                  <a:pt x="157942" y="4332898"/>
                  <a:pt x="153812" y="4326151"/>
                  <a:pt x="128666" y="4331122"/>
                </a:cubicBezTo>
                <a:cubicBezTo>
                  <a:pt x="77925" y="4373333"/>
                  <a:pt x="87445" y="4341355"/>
                  <a:pt x="21563" y="4371972"/>
                </a:cubicBezTo>
                <a:lnTo>
                  <a:pt x="0" y="4383632"/>
                </a:lnTo>
                <a:close/>
              </a:path>
            </a:pathLst>
          </a:custGeom>
        </p:spPr>
      </p:pic>
      <p:pic>
        <p:nvPicPr>
          <p:cNvPr id="4" name="Picture 3" descr="Obraz znaleziony dla: bitwa pod łabiszynem">
            <a:extLst>
              <a:ext uri="{FF2B5EF4-FFF2-40B4-BE49-F238E27FC236}">
                <a16:creationId xmlns:a16="http://schemas.microsoft.com/office/drawing/2014/main" id="{B90136CB-C2E5-A3A3-EC12-11C04BC9F4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6" r="13405" b="-1"/>
          <a:stretch/>
        </p:blipFill>
        <p:spPr>
          <a:xfrm>
            <a:off x="6096000" y="15322"/>
            <a:ext cx="6096000" cy="5455552"/>
          </a:xfrm>
          <a:custGeom>
            <a:avLst/>
            <a:gdLst/>
            <a:ahLst/>
            <a:cxnLst/>
            <a:rect l="l" t="t" r="r" b="b"/>
            <a:pathLst>
              <a:path w="6096000" h="5455552">
                <a:moveTo>
                  <a:pt x="0" y="0"/>
                </a:moveTo>
                <a:lnTo>
                  <a:pt x="8632" y="2126"/>
                </a:lnTo>
                <a:cubicBezTo>
                  <a:pt x="71597" y="8644"/>
                  <a:pt x="52747" y="11892"/>
                  <a:pt x="102111" y="11566"/>
                </a:cubicBezTo>
                <a:cubicBezTo>
                  <a:pt x="107032" y="11203"/>
                  <a:pt x="116450" y="20386"/>
                  <a:pt x="135511" y="18109"/>
                </a:cubicBezTo>
                <a:cubicBezTo>
                  <a:pt x="165681" y="22040"/>
                  <a:pt x="149025" y="33094"/>
                  <a:pt x="187668" y="36734"/>
                </a:cubicBezTo>
                <a:cubicBezTo>
                  <a:pt x="184095" y="40156"/>
                  <a:pt x="221954" y="38461"/>
                  <a:pt x="225602" y="50611"/>
                </a:cubicBezTo>
                <a:cubicBezTo>
                  <a:pt x="242020" y="54481"/>
                  <a:pt x="267241" y="57744"/>
                  <a:pt x="286175" y="59952"/>
                </a:cubicBezTo>
                <a:cubicBezTo>
                  <a:pt x="314543" y="65902"/>
                  <a:pt x="328665" y="72319"/>
                  <a:pt x="332857" y="76558"/>
                </a:cubicBezTo>
                <a:cubicBezTo>
                  <a:pt x="361257" y="83289"/>
                  <a:pt x="358186" y="84500"/>
                  <a:pt x="395478" y="98782"/>
                </a:cubicBezTo>
                <a:cubicBezTo>
                  <a:pt x="417363" y="93652"/>
                  <a:pt x="436168" y="104748"/>
                  <a:pt x="445328" y="114882"/>
                </a:cubicBezTo>
                <a:cubicBezTo>
                  <a:pt x="470101" y="124482"/>
                  <a:pt x="523910" y="147405"/>
                  <a:pt x="559300" y="150440"/>
                </a:cubicBezTo>
                <a:cubicBezTo>
                  <a:pt x="613422" y="149710"/>
                  <a:pt x="598278" y="160982"/>
                  <a:pt x="622357" y="169552"/>
                </a:cubicBezTo>
                <a:cubicBezTo>
                  <a:pt x="641101" y="180205"/>
                  <a:pt x="638493" y="171007"/>
                  <a:pt x="658054" y="184474"/>
                </a:cubicBezTo>
                <a:lnTo>
                  <a:pt x="694284" y="200095"/>
                </a:lnTo>
                <a:lnTo>
                  <a:pt x="737979" y="224556"/>
                </a:lnTo>
                <a:lnTo>
                  <a:pt x="747981" y="231280"/>
                </a:lnTo>
                <a:cubicBezTo>
                  <a:pt x="753111" y="231304"/>
                  <a:pt x="756366" y="231723"/>
                  <a:pt x="758445" y="232460"/>
                </a:cubicBezTo>
                <a:cubicBezTo>
                  <a:pt x="758496" y="232559"/>
                  <a:pt x="758549" y="232658"/>
                  <a:pt x="758600" y="232757"/>
                </a:cubicBezTo>
                <a:lnTo>
                  <a:pt x="773364" y="235718"/>
                </a:lnTo>
                <a:cubicBezTo>
                  <a:pt x="790479" y="236082"/>
                  <a:pt x="824818" y="262048"/>
                  <a:pt x="841072" y="261356"/>
                </a:cubicBezTo>
                <a:cubicBezTo>
                  <a:pt x="848247" y="277811"/>
                  <a:pt x="845053" y="250444"/>
                  <a:pt x="872404" y="265382"/>
                </a:cubicBezTo>
                <a:cubicBezTo>
                  <a:pt x="884596" y="267374"/>
                  <a:pt x="889722" y="269394"/>
                  <a:pt x="899938" y="270925"/>
                </a:cubicBezTo>
                <a:cubicBezTo>
                  <a:pt x="900079" y="271345"/>
                  <a:pt x="933560" y="274145"/>
                  <a:pt x="933701" y="274565"/>
                </a:cubicBezTo>
                <a:lnTo>
                  <a:pt x="958104" y="278658"/>
                </a:lnTo>
                <a:lnTo>
                  <a:pt x="963678" y="280729"/>
                </a:lnTo>
                <a:lnTo>
                  <a:pt x="996167" y="277529"/>
                </a:lnTo>
                <a:lnTo>
                  <a:pt x="1012387" y="277350"/>
                </a:lnTo>
                <a:lnTo>
                  <a:pt x="1018139" y="274257"/>
                </a:lnTo>
                <a:cubicBezTo>
                  <a:pt x="1023705" y="272608"/>
                  <a:pt x="1030840" y="272419"/>
                  <a:pt x="1041488" y="275538"/>
                </a:cubicBezTo>
                <a:lnTo>
                  <a:pt x="1043729" y="276831"/>
                </a:lnTo>
                <a:lnTo>
                  <a:pt x="1076532" y="271239"/>
                </a:lnTo>
                <a:cubicBezTo>
                  <a:pt x="1083544" y="269462"/>
                  <a:pt x="1111552" y="278849"/>
                  <a:pt x="1117458" y="275294"/>
                </a:cubicBezTo>
                <a:cubicBezTo>
                  <a:pt x="1173364" y="280135"/>
                  <a:pt x="1207569" y="263603"/>
                  <a:pt x="1275827" y="275029"/>
                </a:cubicBezTo>
                <a:cubicBezTo>
                  <a:pt x="1321519" y="279616"/>
                  <a:pt x="1347196" y="279519"/>
                  <a:pt x="1376683" y="283128"/>
                </a:cubicBezTo>
                <a:cubicBezTo>
                  <a:pt x="1406170" y="286737"/>
                  <a:pt x="1433752" y="293140"/>
                  <a:pt x="1452749" y="296685"/>
                </a:cubicBezTo>
                <a:cubicBezTo>
                  <a:pt x="1471746" y="300230"/>
                  <a:pt x="1466619" y="301895"/>
                  <a:pt x="1490664" y="304401"/>
                </a:cubicBezTo>
                <a:cubicBezTo>
                  <a:pt x="1514709" y="306907"/>
                  <a:pt x="1573675" y="305000"/>
                  <a:pt x="1597021" y="311721"/>
                </a:cubicBezTo>
                <a:cubicBezTo>
                  <a:pt x="1622238" y="311037"/>
                  <a:pt x="1625537" y="322069"/>
                  <a:pt x="1639314" y="320753"/>
                </a:cubicBezTo>
                <a:cubicBezTo>
                  <a:pt x="1710549" y="337224"/>
                  <a:pt x="1769892" y="334296"/>
                  <a:pt x="1856583" y="331628"/>
                </a:cubicBezTo>
                <a:cubicBezTo>
                  <a:pt x="1913730" y="336509"/>
                  <a:pt x="1912698" y="339285"/>
                  <a:pt x="1937745" y="342098"/>
                </a:cubicBezTo>
                <a:cubicBezTo>
                  <a:pt x="1945390" y="344925"/>
                  <a:pt x="1949181" y="335092"/>
                  <a:pt x="1956068" y="338984"/>
                </a:cubicBezTo>
                <a:lnTo>
                  <a:pt x="1991434" y="344183"/>
                </a:lnTo>
                <a:lnTo>
                  <a:pt x="2017399" y="354323"/>
                </a:lnTo>
                <a:lnTo>
                  <a:pt x="2041804" y="360756"/>
                </a:lnTo>
                <a:lnTo>
                  <a:pt x="2071138" y="363487"/>
                </a:lnTo>
                <a:cubicBezTo>
                  <a:pt x="2080124" y="365903"/>
                  <a:pt x="2080713" y="373697"/>
                  <a:pt x="2092557" y="373570"/>
                </a:cubicBezTo>
                <a:cubicBezTo>
                  <a:pt x="2128517" y="378742"/>
                  <a:pt x="2193287" y="383225"/>
                  <a:pt x="2242182" y="388922"/>
                </a:cubicBezTo>
                <a:cubicBezTo>
                  <a:pt x="2266404" y="385527"/>
                  <a:pt x="2301142" y="392029"/>
                  <a:pt x="2311187" y="401718"/>
                </a:cubicBezTo>
                <a:cubicBezTo>
                  <a:pt x="2323182" y="404413"/>
                  <a:pt x="2352098" y="404462"/>
                  <a:pt x="2363765" y="402554"/>
                </a:cubicBezTo>
                <a:cubicBezTo>
                  <a:pt x="2374121" y="402833"/>
                  <a:pt x="2375999" y="406521"/>
                  <a:pt x="2389759" y="407955"/>
                </a:cubicBezTo>
                <a:cubicBezTo>
                  <a:pt x="2404778" y="411334"/>
                  <a:pt x="2437354" y="427346"/>
                  <a:pt x="2451497" y="432353"/>
                </a:cubicBezTo>
                <a:cubicBezTo>
                  <a:pt x="2465640" y="437360"/>
                  <a:pt x="2451256" y="432175"/>
                  <a:pt x="2474615" y="437995"/>
                </a:cubicBezTo>
                <a:cubicBezTo>
                  <a:pt x="2482949" y="439979"/>
                  <a:pt x="2481204" y="447714"/>
                  <a:pt x="2499122" y="451403"/>
                </a:cubicBezTo>
                <a:cubicBezTo>
                  <a:pt x="2517041" y="455093"/>
                  <a:pt x="2557176" y="459358"/>
                  <a:pt x="2582126" y="460132"/>
                </a:cubicBezTo>
                <a:cubicBezTo>
                  <a:pt x="2610000" y="447613"/>
                  <a:pt x="2600233" y="464657"/>
                  <a:pt x="2651203" y="448902"/>
                </a:cubicBezTo>
                <a:cubicBezTo>
                  <a:pt x="2652514" y="450917"/>
                  <a:pt x="2673343" y="450050"/>
                  <a:pt x="2694692" y="451398"/>
                </a:cubicBezTo>
                <a:cubicBezTo>
                  <a:pt x="2716041" y="452746"/>
                  <a:pt x="2761501" y="464041"/>
                  <a:pt x="2779298" y="456988"/>
                </a:cubicBezTo>
                <a:lnTo>
                  <a:pt x="2936306" y="456249"/>
                </a:lnTo>
                <a:lnTo>
                  <a:pt x="3026435" y="468085"/>
                </a:lnTo>
                <a:cubicBezTo>
                  <a:pt x="3057775" y="469980"/>
                  <a:pt x="3063039" y="478620"/>
                  <a:pt x="3083171" y="475230"/>
                </a:cubicBezTo>
                <a:cubicBezTo>
                  <a:pt x="3117108" y="477415"/>
                  <a:pt x="3095622" y="493457"/>
                  <a:pt x="3134778" y="480540"/>
                </a:cubicBezTo>
                <a:cubicBezTo>
                  <a:pt x="3124076" y="494276"/>
                  <a:pt x="3153178" y="476814"/>
                  <a:pt x="3173314" y="487873"/>
                </a:cubicBezTo>
                <a:cubicBezTo>
                  <a:pt x="3201556" y="479719"/>
                  <a:pt x="3230591" y="489990"/>
                  <a:pt x="3247734" y="491186"/>
                </a:cubicBezTo>
                <a:cubicBezTo>
                  <a:pt x="3264877" y="492382"/>
                  <a:pt x="3251612" y="496143"/>
                  <a:pt x="3276172" y="495050"/>
                </a:cubicBezTo>
                <a:lnTo>
                  <a:pt x="3310856" y="500586"/>
                </a:lnTo>
                <a:cubicBezTo>
                  <a:pt x="3309045" y="496015"/>
                  <a:pt x="3314063" y="497362"/>
                  <a:pt x="3327824" y="498077"/>
                </a:cubicBezTo>
                <a:lnTo>
                  <a:pt x="3364782" y="494003"/>
                </a:lnTo>
                <a:lnTo>
                  <a:pt x="3390144" y="498112"/>
                </a:lnTo>
                <a:cubicBezTo>
                  <a:pt x="3393544" y="497973"/>
                  <a:pt x="3417720" y="493499"/>
                  <a:pt x="3417235" y="489988"/>
                </a:cubicBezTo>
                <a:cubicBezTo>
                  <a:pt x="3443685" y="504716"/>
                  <a:pt x="3446332" y="495464"/>
                  <a:pt x="3473455" y="491710"/>
                </a:cubicBezTo>
                <a:cubicBezTo>
                  <a:pt x="3496710" y="493093"/>
                  <a:pt x="3476665" y="493558"/>
                  <a:pt x="3532861" y="495298"/>
                </a:cubicBezTo>
                <a:cubicBezTo>
                  <a:pt x="3554737" y="511467"/>
                  <a:pt x="3539011" y="483579"/>
                  <a:pt x="3581951" y="506221"/>
                </a:cubicBezTo>
                <a:cubicBezTo>
                  <a:pt x="3584053" y="504456"/>
                  <a:pt x="3610563" y="506075"/>
                  <a:pt x="3624438" y="507850"/>
                </a:cubicBezTo>
                <a:cubicBezTo>
                  <a:pt x="3638313" y="509625"/>
                  <a:pt x="3650849" y="507462"/>
                  <a:pt x="3665204" y="516874"/>
                </a:cubicBezTo>
                <a:cubicBezTo>
                  <a:pt x="3675692" y="519769"/>
                  <a:pt x="3656949" y="515532"/>
                  <a:pt x="3689747" y="520459"/>
                </a:cubicBezTo>
                <a:cubicBezTo>
                  <a:pt x="3722545" y="525386"/>
                  <a:pt x="3829449" y="542068"/>
                  <a:pt x="3861993" y="546434"/>
                </a:cubicBezTo>
                <a:cubicBezTo>
                  <a:pt x="3894537" y="550800"/>
                  <a:pt x="3871648" y="553364"/>
                  <a:pt x="3885009" y="553797"/>
                </a:cubicBezTo>
                <a:cubicBezTo>
                  <a:pt x="3898370" y="554230"/>
                  <a:pt x="3927139" y="547164"/>
                  <a:pt x="3942159" y="549034"/>
                </a:cubicBezTo>
                <a:cubicBezTo>
                  <a:pt x="3961015" y="550940"/>
                  <a:pt x="3963811" y="558241"/>
                  <a:pt x="3975129" y="557872"/>
                </a:cubicBezTo>
                <a:cubicBezTo>
                  <a:pt x="3985593" y="547655"/>
                  <a:pt x="3996704" y="547768"/>
                  <a:pt x="4014830" y="553964"/>
                </a:cubicBezTo>
                <a:cubicBezTo>
                  <a:pt x="4048643" y="556748"/>
                  <a:pt x="4048670" y="546238"/>
                  <a:pt x="4081323" y="547753"/>
                </a:cubicBezTo>
                <a:cubicBezTo>
                  <a:pt x="4095652" y="547174"/>
                  <a:pt x="4103318" y="550468"/>
                  <a:pt x="4127224" y="547194"/>
                </a:cubicBezTo>
                <a:cubicBezTo>
                  <a:pt x="4144245" y="547892"/>
                  <a:pt x="4178444" y="549648"/>
                  <a:pt x="4201489" y="539366"/>
                </a:cubicBezTo>
                <a:cubicBezTo>
                  <a:pt x="4226484" y="538057"/>
                  <a:pt x="4208332" y="537593"/>
                  <a:pt x="4235612" y="540183"/>
                </a:cubicBezTo>
                <a:cubicBezTo>
                  <a:pt x="4268938" y="540701"/>
                  <a:pt x="4282810" y="534470"/>
                  <a:pt x="4302068" y="535952"/>
                </a:cubicBezTo>
                <a:cubicBezTo>
                  <a:pt x="4314608" y="531697"/>
                  <a:pt x="4300406" y="536768"/>
                  <a:pt x="4348604" y="531427"/>
                </a:cubicBezTo>
                <a:cubicBezTo>
                  <a:pt x="4367706" y="540886"/>
                  <a:pt x="4384046" y="527950"/>
                  <a:pt x="4400391" y="529988"/>
                </a:cubicBezTo>
                <a:cubicBezTo>
                  <a:pt x="4426313" y="528954"/>
                  <a:pt x="4490025" y="529067"/>
                  <a:pt x="4513659" y="527603"/>
                </a:cubicBezTo>
                <a:cubicBezTo>
                  <a:pt x="4537293" y="526139"/>
                  <a:pt x="4512137" y="523958"/>
                  <a:pt x="4542198" y="521206"/>
                </a:cubicBezTo>
                <a:cubicBezTo>
                  <a:pt x="4597566" y="533455"/>
                  <a:pt x="4628464" y="511410"/>
                  <a:pt x="4684502" y="508712"/>
                </a:cubicBezTo>
                <a:cubicBezTo>
                  <a:pt x="4718519" y="491640"/>
                  <a:pt x="4742626" y="509374"/>
                  <a:pt x="4779821" y="496309"/>
                </a:cubicBezTo>
                <a:cubicBezTo>
                  <a:pt x="4804992" y="492314"/>
                  <a:pt x="4808648" y="496131"/>
                  <a:pt x="4822825" y="494266"/>
                </a:cubicBezTo>
                <a:cubicBezTo>
                  <a:pt x="4837002" y="492401"/>
                  <a:pt x="4852992" y="487905"/>
                  <a:pt x="4864884" y="485118"/>
                </a:cubicBezTo>
                <a:cubicBezTo>
                  <a:pt x="4871249" y="488756"/>
                  <a:pt x="4920720" y="482346"/>
                  <a:pt x="4919578" y="477542"/>
                </a:cubicBezTo>
                <a:cubicBezTo>
                  <a:pt x="4926928" y="479188"/>
                  <a:pt x="4947247" y="485560"/>
                  <a:pt x="4949541" y="477954"/>
                </a:cubicBezTo>
                <a:cubicBezTo>
                  <a:pt x="4987069" y="477873"/>
                  <a:pt x="5008152" y="476806"/>
                  <a:pt x="5040980" y="486944"/>
                </a:cubicBezTo>
                <a:cubicBezTo>
                  <a:pt x="5064311" y="490721"/>
                  <a:pt x="5048016" y="488694"/>
                  <a:pt x="5062537" y="491091"/>
                </a:cubicBezTo>
                <a:cubicBezTo>
                  <a:pt x="5077058" y="493488"/>
                  <a:pt x="5101248" y="489194"/>
                  <a:pt x="5124930" y="488624"/>
                </a:cubicBezTo>
                <a:cubicBezTo>
                  <a:pt x="5148941" y="488756"/>
                  <a:pt x="5176916" y="492838"/>
                  <a:pt x="5194697" y="494266"/>
                </a:cubicBezTo>
                <a:cubicBezTo>
                  <a:pt x="5212478" y="495694"/>
                  <a:pt x="5216720" y="495351"/>
                  <a:pt x="5231615" y="497193"/>
                </a:cubicBezTo>
                <a:cubicBezTo>
                  <a:pt x="5256471" y="493743"/>
                  <a:pt x="5277358" y="495561"/>
                  <a:pt x="5295973" y="502936"/>
                </a:cubicBezTo>
                <a:cubicBezTo>
                  <a:pt x="5310458" y="504829"/>
                  <a:pt x="5303034" y="509138"/>
                  <a:pt x="5313760" y="510935"/>
                </a:cubicBezTo>
                <a:cubicBezTo>
                  <a:pt x="5324486" y="512732"/>
                  <a:pt x="5331325" y="504608"/>
                  <a:pt x="5360330" y="506574"/>
                </a:cubicBezTo>
                <a:cubicBezTo>
                  <a:pt x="5370649" y="506971"/>
                  <a:pt x="5370304" y="514592"/>
                  <a:pt x="5392341" y="515697"/>
                </a:cubicBezTo>
                <a:cubicBezTo>
                  <a:pt x="5414378" y="516802"/>
                  <a:pt x="5502983" y="521559"/>
                  <a:pt x="5535415" y="522731"/>
                </a:cubicBezTo>
                <a:cubicBezTo>
                  <a:pt x="5567847" y="523903"/>
                  <a:pt x="5554717" y="520685"/>
                  <a:pt x="5570264" y="520350"/>
                </a:cubicBezTo>
                <a:cubicBezTo>
                  <a:pt x="5585811" y="520015"/>
                  <a:pt x="5604204" y="511612"/>
                  <a:pt x="5628698" y="520719"/>
                </a:cubicBezTo>
                <a:cubicBezTo>
                  <a:pt x="5647020" y="515874"/>
                  <a:pt x="5647491" y="526993"/>
                  <a:pt x="5667807" y="529861"/>
                </a:cubicBezTo>
                <a:cubicBezTo>
                  <a:pt x="5679016" y="533919"/>
                  <a:pt x="5693046" y="532742"/>
                  <a:pt x="5702300" y="535541"/>
                </a:cubicBezTo>
                <a:cubicBezTo>
                  <a:pt x="5711554" y="538340"/>
                  <a:pt x="5718870" y="538844"/>
                  <a:pt x="5725716" y="541891"/>
                </a:cubicBezTo>
                <a:cubicBezTo>
                  <a:pt x="5732562" y="544938"/>
                  <a:pt x="5734643" y="551045"/>
                  <a:pt x="5743374" y="553823"/>
                </a:cubicBezTo>
                <a:cubicBezTo>
                  <a:pt x="5752105" y="556601"/>
                  <a:pt x="5765759" y="561491"/>
                  <a:pt x="5775722" y="563322"/>
                </a:cubicBezTo>
                <a:cubicBezTo>
                  <a:pt x="5785685" y="565153"/>
                  <a:pt x="5784173" y="562319"/>
                  <a:pt x="5803154" y="564811"/>
                </a:cubicBezTo>
                <a:cubicBezTo>
                  <a:pt x="5834093" y="570132"/>
                  <a:pt x="5861956" y="573987"/>
                  <a:pt x="5896753" y="573511"/>
                </a:cubicBezTo>
                <a:cubicBezTo>
                  <a:pt x="5903276" y="583218"/>
                  <a:pt x="5913663" y="578812"/>
                  <a:pt x="5927554" y="573675"/>
                </a:cubicBezTo>
                <a:cubicBezTo>
                  <a:pt x="5953522" y="580755"/>
                  <a:pt x="5997380" y="586240"/>
                  <a:pt x="6041802" y="602069"/>
                </a:cubicBezTo>
                <a:cubicBezTo>
                  <a:pt x="6060710" y="611771"/>
                  <a:pt x="6064884" y="613437"/>
                  <a:pt x="6078434" y="616108"/>
                </a:cubicBezTo>
                <a:lnTo>
                  <a:pt x="6096000" y="619448"/>
                </a:lnTo>
                <a:lnTo>
                  <a:pt x="6096000" y="5455552"/>
                </a:lnTo>
                <a:lnTo>
                  <a:pt x="6069997" y="5451207"/>
                </a:lnTo>
                <a:cubicBezTo>
                  <a:pt x="6053823" y="5455294"/>
                  <a:pt x="6044686" y="5455132"/>
                  <a:pt x="6037984" y="5444964"/>
                </a:cubicBezTo>
                <a:cubicBezTo>
                  <a:pt x="5998377" y="5442843"/>
                  <a:pt x="5957550" y="5417208"/>
                  <a:pt x="5932185" y="5429303"/>
                </a:cubicBezTo>
                <a:cubicBezTo>
                  <a:pt x="5933795" y="5407890"/>
                  <a:pt x="5919598" y="5415926"/>
                  <a:pt x="5891978" y="5410773"/>
                </a:cubicBezTo>
                <a:cubicBezTo>
                  <a:pt x="5872223" y="5404775"/>
                  <a:pt x="5829555" y="5392164"/>
                  <a:pt x="5813654" y="5386399"/>
                </a:cubicBezTo>
                <a:cubicBezTo>
                  <a:pt x="5797753" y="5380634"/>
                  <a:pt x="5785570" y="5384842"/>
                  <a:pt x="5769613" y="5379294"/>
                </a:cubicBezTo>
                <a:cubicBezTo>
                  <a:pt x="5776777" y="5360980"/>
                  <a:pt x="5681621" y="5373475"/>
                  <a:pt x="5717914" y="5360029"/>
                </a:cubicBezTo>
                <a:cubicBezTo>
                  <a:pt x="5690732" y="5349118"/>
                  <a:pt x="5700727" y="5354575"/>
                  <a:pt x="5686355" y="5359511"/>
                </a:cubicBezTo>
                <a:cubicBezTo>
                  <a:pt x="5652173" y="5354756"/>
                  <a:pt x="5649150" y="5353330"/>
                  <a:pt x="5609707" y="5357833"/>
                </a:cubicBezTo>
                <a:cubicBezTo>
                  <a:pt x="5592195" y="5357127"/>
                  <a:pt x="5585993" y="5354659"/>
                  <a:pt x="5570413" y="5353209"/>
                </a:cubicBezTo>
                <a:cubicBezTo>
                  <a:pt x="5554833" y="5351759"/>
                  <a:pt x="5546238" y="5352814"/>
                  <a:pt x="5516227" y="5349136"/>
                </a:cubicBezTo>
                <a:cubicBezTo>
                  <a:pt x="5492490" y="5344525"/>
                  <a:pt x="5475257" y="5345814"/>
                  <a:pt x="5456088" y="5343158"/>
                </a:cubicBezTo>
                <a:cubicBezTo>
                  <a:pt x="5436918" y="5340503"/>
                  <a:pt x="5425237" y="5336331"/>
                  <a:pt x="5401214" y="5333202"/>
                </a:cubicBezTo>
                <a:cubicBezTo>
                  <a:pt x="5380590" y="5324458"/>
                  <a:pt x="5302803" y="5345416"/>
                  <a:pt x="5287223" y="5319212"/>
                </a:cubicBezTo>
                <a:cubicBezTo>
                  <a:pt x="5230819" y="5324494"/>
                  <a:pt x="5214860" y="5313910"/>
                  <a:pt x="5168498" y="5309267"/>
                </a:cubicBezTo>
                <a:cubicBezTo>
                  <a:pt x="5123665" y="5304413"/>
                  <a:pt x="5118021" y="5307363"/>
                  <a:pt x="5071189" y="5294765"/>
                </a:cubicBezTo>
                <a:cubicBezTo>
                  <a:pt x="5034607" y="5282205"/>
                  <a:pt x="5014978" y="5278240"/>
                  <a:pt x="4972297" y="5275521"/>
                </a:cubicBezTo>
                <a:cubicBezTo>
                  <a:pt x="4969126" y="5282935"/>
                  <a:pt x="4918210" y="5268072"/>
                  <a:pt x="4909975" y="5265882"/>
                </a:cubicBezTo>
                <a:cubicBezTo>
                  <a:pt x="4910918" y="5270758"/>
                  <a:pt x="4884027" y="5272900"/>
                  <a:pt x="4877057" y="5268795"/>
                </a:cubicBezTo>
                <a:cubicBezTo>
                  <a:pt x="4815399" y="5271659"/>
                  <a:pt x="4796579" y="5290311"/>
                  <a:pt x="4750368" y="5280515"/>
                </a:cubicBezTo>
                <a:cubicBezTo>
                  <a:pt x="4714297" y="5280446"/>
                  <a:pt x="4716019" y="5289985"/>
                  <a:pt x="4664197" y="5289876"/>
                </a:cubicBezTo>
                <a:cubicBezTo>
                  <a:pt x="4642396" y="5294034"/>
                  <a:pt x="4648926" y="5285802"/>
                  <a:pt x="4621801" y="5286109"/>
                </a:cubicBezTo>
                <a:cubicBezTo>
                  <a:pt x="4587181" y="5303707"/>
                  <a:pt x="4550367" y="5292240"/>
                  <a:pt x="4501450" y="5291718"/>
                </a:cubicBezTo>
                <a:cubicBezTo>
                  <a:pt x="4441618" y="5290413"/>
                  <a:pt x="4391602" y="5297669"/>
                  <a:pt x="4339538" y="5289896"/>
                </a:cubicBezTo>
                <a:cubicBezTo>
                  <a:pt x="4320399" y="5296143"/>
                  <a:pt x="4294824" y="5304547"/>
                  <a:pt x="4273798" y="5293687"/>
                </a:cubicBezTo>
                <a:cubicBezTo>
                  <a:pt x="4218595" y="5295417"/>
                  <a:pt x="4225039" y="5300366"/>
                  <a:pt x="4204001" y="5294046"/>
                </a:cubicBezTo>
                <a:cubicBezTo>
                  <a:pt x="4162118" y="5296469"/>
                  <a:pt x="4168874" y="5290927"/>
                  <a:pt x="4131013" y="5287923"/>
                </a:cubicBezTo>
                <a:cubicBezTo>
                  <a:pt x="4100184" y="5283304"/>
                  <a:pt x="4115521" y="5283729"/>
                  <a:pt x="4087000" y="5283169"/>
                </a:cubicBezTo>
                <a:cubicBezTo>
                  <a:pt x="4060034" y="5291706"/>
                  <a:pt x="4041568" y="5281154"/>
                  <a:pt x="4034328" y="5278941"/>
                </a:cubicBezTo>
                <a:cubicBezTo>
                  <a:pt x="4008845" y="5280382"/>
                  <a:pt x="3971113" y="5268624"/>
                  <a:pt x="3975385" y="5283804"/>
                </a:cubicBezTo>
                <a:cubicBezTo>
                  <a:pt x="3939593" y="5263231"/>
                  <a:pt x="3940927" y="5284115"/>
                  <a:pt x="3902682" y="5278816"/>
                </a:cubicBezTo>
                <a:cubicBezTo>
                  <a:pt x="3882526" y="5271283"/>
                  <a:pt x="3856417" y="5267233"/>
                  <a:pt x="3843763" y="5276642"/>
                </a:cubicBezTo>
                <a:cubicBezTo>
                  <a:pt x="3766863" y="5264696"/>
                  <a:pt x="3813381" y="5261088"/>
                  <a:pt x="3734981" y="5248544"/>
                </a:cubicBezTo>
                <a:cubicBezTo>
                  <a:pt x="3694311" y="5242227"/>
                  <a:pt x="3633976" y="5239795"/>
                  <a:pt x="3602355" y="5230777"/>
                </a:cubicBezTo>
                <a:cubicBezTo>
                  <a:pt x="3570735" y="5221759"/>
                  <a:pt x="3562983" y="5225833"/>
                  <a:pt x="3538517" y="5219315"/>
                </a:cubicBezTo>
                <a:cubicBezTo>
                  <a:pt x="3514052" y="5212798"/>
                  <a:pt x="3482747" y="5212305"/>
                  <a:pt x="3463058" y="5208965"/>
                </a:cubicBezTo>
                <a:cubicBezTo>
                  <a:pt x="3443369" y="5205624"/>
                  <a:pt x="3422900" y="5197673"/>
                  <a:pt x="3420380" y="5199276"/>
                </a:cubicBezTo>
                <a:cubicBezTo>
                  <a:pt x="3380714" y="5190779"/>
                  <a:pt x="3368868" y="5201274"/>
                  <a:pt x="3345184" y="5183516"/>
                </a:cubicBezTo>
                <a:cubicBezTo>
                  <a:pt x="3324916" y="5181274"/>
                  <a:pt x="3320333" y="5179327"/>
                  <a:pt x="3298771" y="5178904"/>
                </a:cubicBezTo>
                <a:cubicBezTo>
                  <a:pt x="3277209" y="5178481"/>
                  <a:pt x="3245843" y="5181014"/>
                  <a:pt x="3215809" y="5180977"/>
                </a:cubicBezTo>
                <a:cubicBezTo>
                  <a:pt x="3184688" y="5182696"/>
                  <a:pt x="3183910" y="5199151"/>
                  <a:pt x="3154917" y="5182487"/>
                </a:cubicBezTo>
                <a:cubicBezTo>
                  <a:pt x="3155210" y="5186026"/>
                  <a:pt x="3140142" y="5187176"/>
                  <a:pt x="3136265" y="5187060"/>
                </a:cubicBezTo>
                <a:lnTo>
                  <a:pt x="3105563" y="5188768"/>
                </a:lnTo>
                <a:lnTo>
                  <a:pt x="3102974" y="5183180"/>
                </a:lnTo>
                <a:cubicBezTo>
                  <a:pt x="3091506" y="5180875"/>
                  <a:pt x="3071814" y="5186387"/>
                  <a:pt x="3060354" y="5187376"/>
                </a:cubicBezTo>
                <a:lnTo>
                  <a:pt x="3034213" y="5189113"/>
                </a:lnTo>
                <a:lnTo>
                  <a:pt x="3024272" y="5188328"/>
                </a:lnTo>
                <a:lnTo>
                  <a:pt x="3020033" y="5188388"/>
                </a:lnTo>
                <a:lnTo>
                  <a:pt x="3009083" y="5184215"/>
                </a:lnTo>
                <a:cubicBezTo>
                  <a:pt x="2998901" y="5183170"/>
                  <a:pt x="2991286" y="5176456"/>
                  <a:pt x="2985198" y="5175435"/>
                </a:cubicBezTo>
                <a:cubicBezTo>
                  <a:pt x="2979110" y="5174414"/>
                  <a:pt x="2977314" y="5182166"/>
                  <a:pt x="2972552" y="5178092"/>
                </a:cubicBezTo>
                <a:cubicBezTo>
                  <a:pt x="2978585" y="5175121"/>
                  <a:pt x="2969122" y="5172700"/>
                  <a:pt x="2964948" y="5170542"/>
                </a:cubicBezTo>
                <a:lnTo>
                  <a:pt x="2927081" y="5167883"/>
                </a:lnTo>
                <a:cubicBezTo>
                  <a:pt x="2881315" y="5170765"/>
                  <a:pt x="2897505" y="5157632"/>
                  <a:pt x="2883507" y="5165948"/>
                </a:cubicBezTo>
                <a:cubicBezTo>
                  <a:pt x="2848802" y="5172562"/>
                  <a:pt x="2841183" y="5172540"/>
                  <a:pt x="2828808" y="5171024"/>
                </a:cubicBezTo>
                <a:cubicBezTo>
                  <a:pt x="2789723" y="5176358"/>
                  <a:pt x="2783598" y="5178552"/>
                  <a:pt x="2733350" y="5182954"/>
                </a:cubicBezTo>
                <a:cubicBezTo>
                  <a:pt x="2705294" y="5195484"/>
                  <a:pt x="2697276" y="5196299"/>
                  <a:pt x="2676026" y="5201528"/>
                </a:cubicBezTo>
                <a:cubicBezTo>
                  <a:pt x="2649850" y="5209688"/>
                  <a:pt x="2656777" y="5215631"/>
                  <a:pt x="2624966" y="5219503"/>
                </a:cubicBezTo>
                <a:cubicBezTo>
                  <a:pt x="2608822" y="5223802"/>
                  <a:pt x="2596717" y="5233960"/>
                  <a:pt x="2586657" y="5237693"/>
                </a:cubicBezTo>
                <a:cubicBezTo>
                  <a:pt x="2576598" y="5241426"/>
                  <a:pt x="2572560" y="5240215"/>
                  <a:pt x="2555604" y="5242950"/>
                </a:cubicBezTo>
                <a:cubicBezTo>
                  <a:pt x="2544327" y="5242024"/>
                  <a:pt x="2507818" y="5241999"/>
                  <a:pt x="2501014" y="5243732"/>
                </a:cubicBezTo>
                <a:cubicBezTo>
                  <a:pt x="2481627" y="5253849"/>
                  <a:pt x="2464234" y="5242512"/>
                  <a:pt x="2430333" y="5242347"/>
                </a:cubicBezTo>
                <a:lnTo>
                  <a:pt x="2390297" y="5243718"/>
                </a:lnTo>
                <a:cubicBezTo>
                  <a:pt x="2383025" y="5238323"/>
                  <a:pt x="2325738" y="5236407"/>
                  <a:pt x="2321676" y="5229096"/>
                </a:cubicBezTo>
                <a:cubicBezTo>
                  <a:pt x="2300682" y="5221752"/>
                  <a:pt x="2300605" y="5203239"/>
                  <a:pt x="2268081" y="5196194"/>
                </a:cubicBezTo>
                <a:cubicBezTo>
                  <a:pt x="2250549" y="5189151"/>
                  <a:pt x="2260291" y="5206888"/>
                  <a:pt x="2216485" y="5186836"/>
                </a:cubicBezTo>
                <a:cubicBezTo>
                  <a:pt x="2176812" y="5155811"/>
                  <a:pt x="2009284" y="5133290"/>
                  <a:pt x="2001494" y="5079343"/>
                </a:cubicBezTo>
                <a:cubicBezTo>
                  <a:pt x="1930452" y="5061834"/>
                  <a:pt x="1990088" y="5062662"/>
                  <a:pt x="1894629" y="5047832"/>
                </a:cubicBezTo>
                <a:cubicBezTo>
                  <a:pt x="1809963" y="5035276"/>
                  <a:pt x="1557661" y="5013588"/>
                  <a:pt x="1500237" y="4994679"/>
                </a:cubicBezTo>
                <a:cubicBezTo>
                  <a:pt x="1422590" y="4985100"/>
                  <a:pt x="1462550" y="4984560"/>
                  <a:pt x="1428745" y="4990358"/>
                </a:cubicBezTo>
                <a:cubicBezTo>
                  <a:pt x="1371818" y="4998904"/>
                  <a:pt x="1368586" y="4981591"/>
                  <a:pt x="1331117" y="4982813"/>
                </a:cubicBezTo>
                <a:cubicBezTo>
                  <a:pt x="1275392" y="4969813"/>
                  <a:pt x="1167811" y="4963517"/>
                  <a:pt x="1094400" y="4949677"/>
                </a:cubicBezTo>
                <a:cubicBezTo>
                  <a:pt x="1032555" y="4940283"/>
                  <a:pt x="1020613" y="4926459"/>
                  <a:pt x="960420" y="4921601"/>
                </a:cubicBezTo>
                <a:cubicBezTo>
                  <a:pt x="926461" y="4913284"/>
                  <a:pt x="907935" y="4932317"/>
                  <a:pt x="890651" y="4899776"/>
                </a:cubicBezTo>
                <a:cubicBezTo>
                  <a:pt x="868932" y="4886871"/>
                  <a:pt x="828943" y="4886321"/>
                  <a:pt x="792786" y="4879490"/>
                </a:cubicBezTo>
                <a:cubicBezTo>
                  <a:pt x="774601" y="4877972"/>
                  <a:pt x="755410" y="4883422"/>
                  <a:pt x="715957" y="4873155"/>
                </a:cubicBezTo>
                <a:cubicBezTo>
                  <a:pt x="685950" y="4865367"/>
                  <a:pt x="651097" y="4849744"/>
                  <a:pt x="647625" y="4870967"/>
                </a:cubicBezTo>
                <a:cubicBezTo>
                  <a:pt x="617175" y="4843306"/>
                  <a:pt x="628363" y="4862320"/>
                  <a:pt x="588833" y="4861867"/>
                </a:cubicBezTo>
                <a:cubicBezTo>
                  <a:pt x="485840" y="4832827"/>
                  <a:pt x="444489" y="4851587"/>
                  <a:pt x="366769" y="4836563"/>
                </a:cubicBezTo>
                <a:cubicBezTo>
                  <a:pt x="347086" y="4818158"/>
                  <a:pt x="343282" y="4863016"/>
                  <a:pt x="293285" y="4819988"/>
                </a:cubicBezTo>
                <a:cubicBezTo>
                  <a:pt x="289569" y="4822136"/>
                  <a:pt x="267030" y="4799681"/>
                  <a:pt x="251789" y="4793960"/>
                </a:cubicBezTo>
                <a:cubicBezTo>
                  <a:pt x="236548" y="4788239"/>
                  <a:pt x="215411" y="4786648"/>
                  <a:pt x="201835" y="4785664"/>
                </a:cubicBezTo>
                <a:cubicBezTo>
                  <a:pt x="188258" y="4784679"/>
                  <a:pt x="186209" y="4788050"/>
                  <a:pt x="170329" y="4788050"/>
                </a:cubicBezTo>
                <a:cubicBezTo>
                  <a:pt x="154448" y="4788050"/>
                  <a:pt x="132774" y="4775085"/>
                  <a:pt x="103478" y="4797957"/>
                </a:cubicBezTo>
                <a:cubicBezTo>
                  <a:pt x="89551" y="4796239"/>
                  <a:pt x="97852" y="4783571"/>
                  <a:pt x="86767" y="4777747"/>
                </a:cubicBezTo>
                <a:cubicBezTo>
                  <a:pt x="81225" y="4774835"/>
                  <a:pt x="72809" y="4772046"/>
                  <a:pt x="63762" y="4769537"/>
                </a:cubicBezTo>
                <a:lnTo>
                  <a:pt x="37001" y="4763022"/>
                </a:lnTo>
                <a:lnTo>
                  <a:pt x="37482" y="4761597"/>
                </a:lnTo>
                <a:cubicBezTo>
                  <a:pt x="35277" y="4760236"/>
                  <a:pt x="31697" y="4759001"/>
                  <a:pt x="30394" y="4758901"/>
                </a:cubicBezTo>
                <a:cubicBezTo>
                  <a:pt x="29091" y="4758801"/>
                  <a:pt x="30066" y="4759837"/>
                  <a:pt x="36971" y="4763015"/>
                </a:cubicBezTo>
                <a:lnTo>
                  <a:pt x="37001" y="4763022"/>
                </a:lnTo>
                <a:lnTo>
                  <a:pt x="36315" y="4765055"/>
                </a:lnTo>
                <a:cubicBezTo>
                  <a:pt x="32115" y="4765663"/>
                  <a:pt x="22886" y="4765389"/>
                  <a:pt x="4975" y="4763227"/>
                </a:cubicBezTo>
                <a:lnTo>
                  <a:pt x="0" y="476242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6750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az znaleziony dla: bitwa pod chocimiem 1621">
            <a:extLst>
              <a:ext uri="{FF2B5EF4-FFF2-40B4-BE49-F238E27FC236}">
                <a16:creationId xmlns:a16="http://schemas.microsoft.com/office/drawing/2014/main" id="{DD47CF48-7A77-140F-E440-5D222708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47" r="1242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066C2E-5A0D-884B-DE4B-C7202C334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dirty="0"/>
              <a:t>2 </a:t>
            </a:r>
            <a:r>
              <a:rPr lang="en-US" sz="4000" dirty="0" err="1"/>
              <a:t>września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BDC53-4556-784F-A4A3-57ECE0EAB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ea typeface="+mn-lt"/>
                <a:cs typeface="+mn-lt"/>
              </a:rPr>
              <a:t>2 </a:t>
            </a:r>
            <a:r>
              <a:rPr lang="en-US" sz="2000" dirty="0" err="1">
                <a:ea typeface="+mn-lt"/>
                <a:cs typeface="+mn-lt"/>
              </a:rPr>
              <a:t>września</a:t>
            </a:r>
            <a:r>
              <a:rPr lang="en-US" sz="2000" dirty="0">
                <a:ea typeface="+mn-lt"/>
                <a:cs typeface="+mn-lt"/>
              </a:rPr>
              <a:t> – w 1621 </a:t>
            </a:r>
            <a:r>
              <a:rPr lang="en-US" sz="2000" dirty="0" err="1">
                <a:ea typeface="+mn-lt"/>
                <a:cs typeface="+mn-lt"/>
              </a:rPr>
              <a:t>roku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rozpoczęła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się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bitwa</a:t>
            </a:r>
            <a:r>
              <a:rPr lang="en-US" sz="2000" dirty="0">
                <a:ea typeface="+mn-lt"/>
                <a:cs typeface="+mn-lt"/>
              </a:rPr>
              <a:t> pod </a:t>
            </a:r>
            <a:r>
              <a:rPr lang="en-US" sz="2000" dirty="0" err="1">
                <a:ea typeface="+mn-lt"/>
                <a:cs typeface="+mn-lt"/>
              </a:rPr>
              <a:t>Chocimem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zakończona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zwycięstwem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wojsk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polskich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dowodzonych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przez</a:t>
            </a:r>
            <a:r>
              <a:rPr lang="en-US" sz="2000" dirty="0">
                <a:ea typeface="+mn-lt"/>
                <a:cs typeface="+mn-lt"/>
              </a:rPr>
              <a:t> Jana Karola </a:t>
            </a:r>
            <a:r>
              <a:rPr lang="en-US" sz="2000" dirty="0" err="1">
                <a:ea typeface="+mn-lt"/>
                <a:cs typeface="+mn-lt"/>
              </a:rPr>
              <a:t>Chodkiewicza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który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zmarł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podczas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oblężenia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twierdzy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przez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wojska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tureckie</a:t>
            </a:r>
            <a:r>
              <a:rPr lang="en-US" sz="2000" dirty="0">
                <a:ea typeface="+mn-lt"/>
                <a:cs typeface="+mn-lt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6736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851202-D27E-6E29-CCB5-556898442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3 września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1583B-9C09-AB93-31F7-6D9F47102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3 września – w 1939 roku Francja i Wielka Brytania wypowiedziały wojnę nazistowskim Niemcom.</a:t>
            </a:r>
            <a:endParaRPr lang="en-US" sz="2200"/>
          </a:p>
        </p:txBody>
      </p:sp>
      <p:pic>
        <p:nvPicPr>
          <p:cNvPr id="4" name="Picture 3" descr="Sojusznicza (nie) pamięć? | dzieje.pl - Historia Polski">
            <a:extLst>
              <a:ext uri="{FF2B5EF4-FFF2-40B4-BE49-F238E27FC236}">
                <a16:creationId xmlns:a16="http://schemas.microsoft.com/office/drawing/2014/main" id="{57CF52DF-9188-485F-6752-448472863E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275" r="-2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5043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Obraz znaleziony dla: II wojna światowa kapitulacja westerplatte">
            <a:extLst>
              <a:ext uri="{FF2B5EF4-FFF2-40B4-BE49-F238E27FC236}">
                <a16:creationId xmlns:a16="http://schemas.microsoft.com/office/drawing/2014/main" id="{5A05CF50-4FB8-1267-AD7A-A97036D9C1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643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5EA65-65F6-75C4-36C4-0FD59B4C2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7 września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8B162-E458-6A1E-5494-DCCB86B70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7 </a:t>
            </a:r>
            <a:r>
              <a:rPr lang="en-US" sz="2000" dirty="0" err="1">
                <a:solidFill>
                  <a:schemeClr val="bg1"/>
                </a:solidFill>
              </a:rPr>
              <a:t>września</a:t>
            </a:r>
            <a:r>
              <a:rPr lang="en-US" sz="2000" dirty="0">
                <a:solidFill>
                  <a:schemeClr val="bg1"/>
                </a:solidFill>
              </a:rPr>
              <a:t> – w 1939 </a:t>
            </a:r>
            <a:r>
              <a:rPr lang="en-US" sz="2000" dirty="0" err="1">
                <a:solidFill>
                  <a:schemeClr val="bg1"/>
                </a:solidFill>
              </a:rPr>
              <a:t>roku</a:t>
            </a:r>
            <a:r>
              <a:rPr lang="en-US" sz="2000" dirty="0">
                <a:solidFill>
                  <a:schemeClr val="bg1"/>
                </a:solidFill>
              </a:rPr>
              <a:t> po </a:t>
            </a:r>
            <a:r>
              <a:rPr lang="en-US" sz="2000" dirty="0" err="1">
                <a:solidFill>
                  <a:schemeClr val="bg1"/>
                </a:solidFill>
              </a:rPr>
              <a:t>siedmiu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dniach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skapitulowała</a:t>
            </a:r>
            <a:r>
              <a:rPr lang="en-US" sz="2000" dirty="0">
                <a:solidFill>
                  <a:schemeClr val="bg1"/>
                </a:solidFill>
              </a:rPr>
              <a:t>   </a:t>
            </a:r>
            <a:r>
              <a:rPr lang="en-US" sz="2000" dirty="0" err="1">
                <a:solidFill>
                  <a:schemeClr val="bg1"/>
                </a:solidFill>
              </a:rPr>
              <a:t>załoga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obrony</a:t>
            </a:r>
            <a:r>
              <a:rPr lang="en-US" sz="2000" dirty="0">
                <a:solidFill>
                  <a:schemeClr val="bg1"/>
                </a:solidFill>
              </a:rPr>
              <a:t> Westerplatte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17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4D4322-9DC1-401F-319E-946C7476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8 września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3857A-2F9E-59B6-5454-B1B70389D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>
                <a:ea typeface="+mn-lt"/>
                <a:cs typeface="+mn-lt"/>
              </a:rPr>
              <a:t>8 </a:t>
            </a:r>
            <a:r>
              <a:rPr lang="en-US" sz="2200" dirty="0" err="1">
                <a:ea typeface="+mn-lt"/>
                <a:cs typeface="+mn-lt"/>
              </a:rPr>
              <a:t>września</a:t>
            </a:r>
            <a:r>
              <a:rPr lang="en-US" sz="2200" dirty="0">
                <a:ea typeface="+mn-lt"/>
                <a:cs typeface="+mn-lt"/>
              </a:rPr>
              <a:t> – w 1514 </a:t>
            </a:r>
            <a:r>
              <a:rPr lang="en-US" sz="2200" dirty="0" err="1">
                <a:ea typeface="+mn-lt"/>
                <a:cs typeface="+mn-lt"/>
              </a:rPr>
              <a:t>roku</a:t>
            </a:r>
            <a:r>
              <a:rPr lang="en-US" sz="2200" dirty="0">
                <a:ea typeface="+mn-lt"/>
                <a:cs typeface="+mn-lt"/>
              </a:rPr>
              <a:t> pod </a:t>
            </a:r>
            <a:r>
              <a:rPr lang="en-US" sz="2200" dirty="0" err="1">
                <a:ea typeface="+mn-lt"/>
                <a:cs typeface="+mn-lt"/>
              </a:rPr>
              <a:t>Orszą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wojska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polsko-litewskie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dowodzone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przez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hetmana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wielkiego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litewskiego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Konstantego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Ostrogskiego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pokonały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wojska</a:t>
            </a:r>
            <a:r>
              <a:rPr lang="en-US" sz="2200" dirty="0">
                <a:ea typeface="+mn-lt"/>
                <a:cs typeface="+mn-lt"/>
              </a:rPr>
              <a:t> </a:t>
            </a:r>
            <a:r>
              <a:rPr lang="en-US" sz="2200" dirty="0" err="1">
                <a:ea typeface="+mn-lt"/>
                <a:cs typeface="+mn-lt"/>
              </a:rPr>
              <a:t>moskiewskie</a:t>
            </a:r>
            <a:r>
              <a:rPr lang="en-US" sz="2200" dirty="0">
                <a:ea typeface="+mn-lt"/>
                <a:cs typeface="+mn-lt"/>
              </a:rPr>
              <a:t> pod </a:t>
            </a:r>
            <a:r>
              <a:rPr lang="en-US" sz="2200" dirty="0" err="1">
                <a:ea typeface="+mn-lt"/>
                <a:cs typeface="+mn-lt"/>
              </a:rPr>
              <a:t>wodzą</a:t>
            </a:r>
            <a:r>
              <a:rPr lang="en-US" sz="2200" dirty="0">
                <a:ea typeface="+mn-lt"/>
                <a:cs typeface="+mn-lt"/>
              </a:rPr>
              <a:t> Iwana </a:t>
            </a:r>
            <a:r>
              <a:rPr lang="en-US" sz="2200" dirty="0" err="1">
                <a:ea typeface="+mn-lt"/>
                <a:cs typeface="+mn-lt"/>
              </a:rPr>
              <a:t>Czeladnina</a:t>
            </a:r>
            <a:r>
              <a:rPr lang="en-US" sz="2200" dirty="0">
                <a:ea typeface="+mn-lt"/>
                <a:cs typeface="+mn-lt"/>
              </a:rPr>
              <a:t>.</a:t>
            </a:r>
            <a:endParaRPr lang="en-US" sz="2200" dirty="0"/>
          </a:p>
        </p:txBody>
      </p:sp>
      <p:pic>
        <p:nvPicPr>
          <p:cNvPr id="4" name="Picture 3" descr="Obraz znaleziony dla: bitwa pod orszą">
            <a:extLst>
              <a:ext uri="{FF2B5EF4-FFF2-40B4-BE49-F238E27FC236}">
                <a16:creationId xmlns:a16="http://schemas.microsoft.com/office/drawing/2014/main" id="{F54D6554-F4EE-BDC3-6E95-E9D977E861C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84" r="9554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0580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63099-468A-3147-C1DD-02D53F90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9 września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50B8C-E7E6-122E-04BD-9D49B6B26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9 września – w 1939 roku nad Bzurą rozpoczęła się największa bitwa wojny obronnej w 1939 roku. Wojska armii Poznań generała Tadeusza Kutrzeby i Pomorze generała Władysława Bortnowskiego starły się z niemiecką 8 Armią generała Johannesa Blaskowitza i 10 Armią generała Waltera von Reichenau`a</a:t>
            </a:r>
            <a:endParaRPr lang="en-US" sz="2000"/>
          </a:p>
        </p:txBody>
      </p:sp>
      <p:pic>
        <p:nvPicPr>
          <p:cNvPr id="4" name="Picture 3" descr="Obraz znaleziony dla: bitwa nad bzurą">
            <a:extLst>
              <a:ext uri="{FF2B5EF4-FFF2-40B4-BE49-F238E27FC236}">
                <a16:creationId xmlns:a16="http://schemas.microsoft.com/office/drawing/2014/main" id="{A4F232F7-41E8-FAAA-5A0B-C1A5EE75FD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528" r="1704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917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40C69-235A-6238-B033-E659703FF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809" y="365125"/>
            <a:ext cx="4851990" cy="2068086"/>
          </a:xfrm>
        </p:spPr>
        <p:txBody>
          <a:bodyPr anchor="b">
            <a:normAutofit/>
          </a:bodyPr>
          <a:lstStyle/>
          <a:p>
            <a:r>
              <a:rPr lang="en-US" sz="5400"/>
              <a:t>12 września</a:t>
            </a:r>
          </a:p>
        </p:txBody>
      </p:sp>
      <p:pic>
        <p:nvPicPr>
          <p:cNvPr id="4" name="Picture 3" descr="Obraz znaleziony dla: rozejm w sztumskiej wsi">
            <a:extLst>
              <a:ext uri="{FF2B5EF4-FFF2-40B4-BE49-F238E27FC236}">
                <a16:creationId xmlns:a16="http://schemas.microsoft.com/office/drawing/2014/main" id="{016780D5-96F1-BEA0-F7E9-4003271A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86" r="13782" b="1"/>
          <a:stretch/>
        </p:blipFill>
        <p:spPr>
          <a:xfrm>
            <a:off x="2" y="2"/>
            <a:ext cx="2873113" cy="252015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</p:spPr>
      </p:pic>
      <p:pic>
        <p:nvPicPr>
          <p:cNvPr id="6" name="Picture 5" descr="Obraz znaleziony dla: rozejm w sztumskiej wsi">
            <a:extLst>
              <a:ext uri="{FF2B5EF4-FFF2-40B4-BE49-F238E27FC236}">
                <a16:creationId xmlns:a16="http://schemas.microsoft.com/office/drawing/2014/main" id="{1DD6D0FE-0B2A-B709-8CE3-42A0EEF1D4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93" r="6111" b="-5"/>
          <a:stretch/>
        </p:blipFill>
        <p:spPr>
          <a:xfrm>
            <a:off x="3060436" y="10"/>
            <a:ext cx="2843573" cy="2524624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</p:spPr>
      </p:pic>
      <p:sp>
        <p:nvSpPr>
          <p:cNvPr id="36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9" y="2579272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braz znaleziony dla: odsiecz wiedeńska">
            <a:extLst>
              <a:ext uri="{FF2B5EF4-FFF2-40B4-BE49-F238E27FC236}">
                <a16:creationId xmlns:a16="http://schemas.microsoft.com/office/drawing/2014/main" id="{42E01BFC-090E-1B2A-3403-C3990272CF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506" r="3" b="3"/>
          <a:stretch/>
        </p:blipFill>
        <p:spPr>
          <a:xfrm>
            <a:off x="1" y="2716074"/>
            <a:ext cx="5909625" cy="4141924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979A-2BBA-5F82-DB4E-BADC02D5F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1809" y="2846851"/>
            <a:ext cx="4851990" cy="33301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w 1635 roku podpisano w Sztumskiej Wsi pomiędzy Rzeczpospolitą Obojga Narodów a Szwecją rozejm, który miał obowiązywać do 1651 roku</a:t>
            </a:r>
            <a:endParaRPr lang="en-US" sz="2200"/>
          </a:p>
          <a:p>
            <a:r>
              <a:rPr lang="en-US" sz="2200">
                <a:ea typeface="+mn-lt"/>
                <a:cs typeface="+mn-lt"/>
              </a:rPr>
              <a:t>w 1683 roku pod Wiedniem król Polski Jan III Sobieski rozgromił armię turecką</a:t>
            </a:r>
            <a:endParaRPr lang="en-US" sz="2200"/>
          </a:p>
          <a:p>
            <a:endParaRPr lang="en-US" sz="2200"/>
          </a:p>
          <a:p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65879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06371-CE12-D76C-4E63-78FADEFFF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15 września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FF74D-E4D1-528A-1B0F-358C99955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+mn-lt"/>
                <a:cs typeface="+mn-lt"/>
              </a:rPr>
              <a:t>15 września – w 1697 roku August II Mocny został w katedrze wawelskiej zaprzysiężony na króla Polski</a:t>
            </a:r>
            <a:endParaRPr lang="en-US" sz="2200"/>
          </a:p>
        </p:txBody>
      </p:sp>
      <p:pic>
        <p:nvPicPr>
          <p:cNvPr id="4" name="Picture 3" descr="Obraz znaleziony dla: august ii mocny">
            <a:extLst>
              <a:ext uri="{FF2B5EF4-FFF2-40B4-BE49-F238E27FC236}">
                <a16:creationId xmlns:a16="http://schemas.microsoft.com/office/drawing/2014/main" id="{698D96BC-4C9B-A2B9-5423-6F4175EE1B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540" r="2229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535964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5443</TotalTime>
  <Words>571</Words>
  <Application>Microsoft Office PowerPoint</Application>
  <PresentationFormat>Panoramiczny</PresentationFormat>
  <Paragraphs>48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Motyw pakietu Office</vt:lpstr>
      <vt:lpstr>Kartki z kalendarza Dzieje Polski  wrzesień </vt:lpstr>
      <vt:lpstr>1 września</vt:lpstr>
      <vt:lpstr>2 września</vt:lpstr>
      <vt:lpstr>3 września</vt:lpstr>
      <vt:lpstr>7 września</vt:lpstr>
      <vt:lpstr>8 września</vt:lpstr>
      <vt:lpstr>9 września</vt:lpstr>
      <vt:lpstr>12 września</vt:lpstr>
      <vt:lpstr>15 września</vt:lpstr>
      <vt:lpstr>16 września</vt:lpstr>
      <vt:lpstr>17 września</vt:lpstr>
      <vt:lpstr>18 września</vt:lpstr>
      <vt:lpstr>20-26 września</vt:lpstr>
      <vt:lpstr>21 września</vt:lpstr>
      <vt:lpstr>22 września</vt:lpstr>
      <vt:lpstr>23 września</vt:lpstr>
      <vt:lpstr>24 września</vt:lpstr>
      <vt:lpstr>25 września</vt:lpstr>
      <vt:lpstr>28 września</vt:lpstr>
      <vt:lpstr>29 września</vt:lpstr>
      <vt:lpstr>30 września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Grażyna Raczyńska</cp:lastModifiedBy>
  <cp:revision>237</cp:revision>
  <dcterms:created xsi:type="dcterms:W3CDTF">2025-02-26T02:42:07Z</dcterms:created>
  <dcterms:modified xsi:type="dcterms:W3CDTF">2025-03-02T12:04:25Z</dcterms:modified>
</cp:coreProperties>
</file>