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0" r:id="rId14"/>
    <p:sldId id="267" r:id="rId15"/>
    <p:sldId id="268" r:id="rId16"/>
    <p:sldId id="270" r:id="rId17"/>
    <p:sldId id="271" r:id="rId18"/>
    <p:sldId id="272" r:id="rId19"/>
    <p:sldId id="291" r:id="rId20"/>
    <p:sldId id="273" r:id="rId21"/>
    <p:sldId id="295" r:id="rId22"/>
    <p:sldId id="276" r:id="rId23"/>
    <p:sldId id="277" r:id="rId24"/>
    <p:sldId id="279" r:id="rId25"/>
    <p:sldId id="278" r:id="rId26"/>
    <p:sldId id="280" r:id="rId27"/>
    <p:sldId id="294" r:id="rId28"/>
    <p:sldId id="281" r:id="rId29"/>
    <p:sldId id="282" r:id="rId30"/>
    <p:sldId id="296" r:id="rId31"/>
    <p:sldId id="287" r:id="rId32"/>
    <p:sldId id="283" r:id="rId33"/>
    <p:sldId id="284" r:id="rId34"/>
    <p:sldId id="285" r:id="rId35"/>
    <p:sldId id="286" r:id="rId36"/>
    <p:sldId id="288" r:id="rId37"/>
    <p:sldId id="297" r:id="rId38"/>
    <p:sldId id="289" r:id="rId3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DF756E-0404-AAF1-30F1-556D50C969B7}" v="260" dt="2024-11-05T16:13:37.723"/>
    <p1510:client id="{CB92C93F-976F-004A-9E1A-066545502A12}" v="233" dt="2024-11-05T07:12:02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05.11.2024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7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4 października 1795 r. dokonano III rozbioru Polski">
            <a:extLst>
              <a:ext uri="{FF2B5EF4-FFF2-40B4-BE49-F238E27FC236}">
                <a16:creationId xmlns:a16="http://schemas.microsoft.com/office/drawing/2014/main" id="{6D5A42FB-111A-CC83-F9A8-80F781A2B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103" b="12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669DCF-98BA-5FDD-C178-ADD5F6121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Koniec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Rzeczypospolitej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1795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406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nsurekcja kościuszkowska. Upadek powstania. Koniec marzeń o wolnej Polsce">
            <a:extLst>
              <a:ext uri="{FF2B5EF4-FFF2-40B4-BE49-F238E27FC236}">
                <a16:creationId xmlns:a16="http://schemas.microsoft.com/office/drawing/2014/main" id="{2FF7FA2C-3587-5E66-42EF-65FBE044F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B6D24A-CA03-D00F-BB6D-ED97A1CC1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Powstanie kościuszkowskie 1794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730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558116-EDDA-880B-658C-AD34FC9C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2608"/>
            <a:ext cx="4610229" cy="1100632"/>
          </a:xfrm>
        </p:spPr>
        <p:txBody>
          <a:bodyPr anchor="t">
            <a:normAutofit/>
          </a:bodyPr>
          <a:lstStyle/>
          <a:p>
            <a:r>
              <a:rPr lang="pl-PL" sz="3700" b="1" dirty="0">
                <a:solidFill>
                  <a:schemeClr val="bg1"/>
                </a:solidFill>
              </a:rPr>
              <a:t>III rozbiór Polski 1795</a:t>
            </a:r>
          </a:p>
        </p:txBody>
      </p:sp>
      <p:pic>
        <p:nvPicPr>
          <p:cNvPr id="5" name="Symbol zastępczy zawartości 4" descr="3 stycznia 1795 roku rozpoczął się III rozbiór Polski » Historykon.pl">
            <a:extLst>
              <a:ext uri="{FF2B5EF4-FFF2-40B4-BE49-F238E27FC236}">
                <a16:creationId xmlns:a16="http://schemas.microsoft.com/office/drawing/2014/main" id="{2771A24F-390F-55D5-8799-FF4D49F3C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69" r="4729" b="3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Symbol zastępczy zawartości 3" descr="Po Prostu Historia: TRZECI ROZBIÓR POLSKI W 1795 ROKU">
            <a:extLst>
              <a:ext uri="{FF2B5EF4-FFF2-40B4-BE49-F238E27FC236}">
                <a16:creationId xmlns:a16="http://schemas.microsoft.com/office/drawing/2014/main" id="{3D9A6757-4CA5-3BE0-E4DC-7C8E488F75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43" r="1" b="11568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853D8AC-74DC-1623-EEB7-4B21A5F3F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 err="1">
                <a:solidFill>
                  <a:schemeClr val="bg1">
                    <a:alpha val="80000"/>
                  </a:schemeClr>
                </a:solidFill>
              </a:rPr>
              <a:t>Koniec</a:t>
            </a:r>
            <a:r>
              <a:rPr lang="en-US" sz="3600" b="1" dirty="0">
                <a:solidFill>
                  <a:schemeClr val="bg1">
                    <a:alpha val="80000"/>
                  </a:schemeClr>
                </a:solidFill>
              </a:rPr>
              <a:t> I </a:t>
            </a:r>
            <a:r>
              <a:rPr lang="en-US" sz="3600" b="1" dirty="0" err="1">
                <a:solidFill>
                  <a:schemeClr val="bg1">
                    <a:alpha val="80000"/>
                  </a:schemeClr>
                </a:solidFill>
              </a:rPr>
              <a:t>Rzeczypospolitej</a:t>
            </a:r>
          </a:p>
        </p:txBody>
      </p:sp>
    </p:spTree>
    <p:extLst>
      <p:ext uri="{BB962C8B-B14F-4D97-AF65-F5344CB8AC3E}">
        <p14:creationId xmlns:p14="http://schemas.microsoft.com/office/powerpoint/2010/main" val="114270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9B05D7-08D8-01F1-012B-E736ECEE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pl-PL" dirty="0"/>
              <a:t>Legiony gen. Dąbrowskiego</a:t>
            </a:r>
          </a:p>
        </p:txBody>
      </p:sp>
      <p:pic>
        <p:nvPicPr>
          <p:cNvPr id="5" name="Obraz 4" descr="undefined">
            <a:extLst>
              <a:ext uri="{FF2B5EF4-FFF2-40B4-BE49-F238E27FC236}">
                <a16:creationId xmlns:a16="http://schemas.microsoft.com/office/drawing/2014/main" id="{A44B1BED-CD00-B87B-BAF4-1C167FB4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5" r="-2" b="4504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1CF43DE-B3FE-3967-33A6-92F4CE436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6946955" cy="12999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err="1"/>
              <a:t>Wszyscy</a:t>
            </a:r>
            <a:r>
              <a:rPr lang="en-US" sz="4000" b="1" dirty="0"/>
              <a:t> </a:t>
            </a:r>
            <a:r>
              <a:rPr lang="en-US" sz="4000" b="1" err="1"/>
              <a:t>ludzie</a:t>
            </a:r>
            <a:r>
              <a:rPr lang="en-US" sz="4000" b="1" dirty="0"/>
              <a:t> </a:t>
            </a:r>
            <a:r>
              <a:rPr lang="en-US" sz="4000" b="1" err="1"/>
              <a:t>są</a:t>
            </a:r>
            <a:r>
              <a:rPr lang="en-US" sz="4000" b="1" dirty="0"/>
              <a:t> </a:t>
            </a:r>
            <a:r>
              <a:rPr lang="en-US" sz="4000" b="1" err="1"/>
              <a:t>braćmi</a:t>
            </a:r>
            <a:endParaRPr lang="en-US" sz="4000" b="1" dirty="0"/>
          </a:p>
        </p:txBody>
      </p:sp>
      <p:pic>
        <p:nvPicPr>
          <p:cNvPr id="6" name="Obraz 5" descr="Polska historia i kultura: Arsenał - epoka napoleońska - Legiony.">
            <a:extLst>
              <a:ext uri="{FF2B5EF4-FFF2-40B4-BE49-F238E27FC236}">
                <a16:creationId xmlns:a16="http://schemas.microsoft.com/office/drawing/2014/main" id="{BE69E3F3-3C1F-13F3-86DB-3B3835C4D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8" r="2071" b="3"/>
          <a:stretch/>
        </p:blipFill>
        <p:spPr>
          <a:xfrm>
            <a:off x="20" y="277472"/>
            <a:ext cx="4421750" cy="5862875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Symbol zastępczy zawartości 3" descr="undefined">
            <a:extLst>
              <a:ext uri="{FF2B5EF4-FFF2-40B4-BE49-F238E27FC236}">
                <a16:creationId xmlns:a16="http://schemas.microsoft.com/office/drawing/2014/main" id="{98243E6F-A503-89A2-72E9-CCC3AFFB29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11" r="-4" b="-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7844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3C94D1-8629-F031-9EF2-DDED9F92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363"/>
          </a:xfrm>
        </p:spPr>
        <p:txBody>
          <a:bodyPr>
            <a:normAutofit fontScale="90000"/>
          </a:bodyPr>
          <a:lstStyle/>
          <a:p>
            <a:r>
              <a:rPr lang="pl-PL" dirty="0"/>
              <a:t>Mazurek Dąbrowskiego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74F1F3-B292-BBB0-B866-91ACD2836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065"/>
            <a:ext cx="10515600" cy="502189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Jeszcze Polska nie zginęła,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Kiedy my żyjemy.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Co nam obca przemoc wzięła,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Szablą odbierzemy.</a:t>
            </a:r>
            <a:endParaRPr lang="pl-PL" dirty="0"/>
          </a:p>
          <a:p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Marsz, marsz Dąbrowski,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Z ziemi włoskiej do Polski.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Za twoim przewodem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 dirty="0" err="1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Złączym</a:t>
            </a:r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 się z narodem.</a:t>
            </a:r>
            <a:endParaRPr lang="pl-PL" dirty="0"/>
          </a:p>
          <a:p>
            <a:r>
              <a:rPr lang="pl-PL" err="1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Przejdziem</a:t>
            </a:r>
            <a:r>
              <a:rPr lang="pl-PL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 Wisłę, </a:t>
            </a:r>
            <a:r>
              <a:rPr lang="pl-PL" err="1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przejdziem</a:t>
            </a:r>
            <a:r>
              <a:rPr lang="pl-PL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 Wartę,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 err="1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Będziem</a:t>
            </a:r>
            <a:r>
              <a:rPr lang="pl-PL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 Polakami.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Dał nam przykład Bonaparte,</a:t>
            </a:r>
            <a:b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</a:br>
            <a:r>
              <a:rPr lang="pl-PL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Jak zwyciężać mamy.</a:t>
            </a:r>
            <a:endParaRPr lang="pl-PL"/>
          </a:p>
          <a:p>
            <a:r>
              <a:rPr lang="pl-PL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Marsz, marsz Dąbrowski …</a:t>
            </a:r>
            <a:endParaRPr lang="pl-PL" dirty="0"/>
          </a:p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1E6572-F8C1-ABB3-8344-A701FBEC5EF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165225"/>
            <a:ext cx="5181600" cy="5011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Jak Czarniecki do Poznania</a:t>
            </a:r>
            <a:br>
              <a:rPr lang="pl-PL" sz="2400" dirty="0">
                <a:latin typeface="Open Sans"/>
                <a:ea typeface="Open Sans"/>
                <a:cs typeface="Open Sans"/>
              </a:rPr>
            </a:br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Po szwedzkim zaborze,</a:t>
            </a:r>
            <a:br>
              <a:rPr lang="pl-PL" sz="2400" dirty="0">
                <a:latin typeface="Open Sans"/>
                <a:ea typeface="Open Sans"/>
                <a:cs typeface="Open Sans"/>
              </a:rPr>
            </a:br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Dla ojczyzny ratowania</a:t>
            </a:r>
            <a:br>
              <a:rPr lang="pl-PL" sz="2400" dirty="0">
                <a:latin typeface="Open Sans"/>
                <a:ea typeface="Open Sans"/>
                <a:cs typeface="Open Sans"/>
              </a:rPr>
            </a:br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Wrócim się przez morze.</a:t>
            </a:r>
            <a:endParaRPr lang="pl-PL" sz="2400"/>
          </a:p>
          <a:p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Marsz, marsz Dąbrowski …</a:t>
            </a:r>
            <a:endParaRPr lang="pl-PL" sz="2400"/>
          </a:p>
          <a:p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Już tam ojciec do swej Basi</a:t>
            </a:r>
            <a:br>
              <a:rPr lang="pl-PL" sz="2400" dirty="0">
                <a:latin typeface="Open Sans"/>
                <a:ea typeface="Open Sans"/>
                <a:cs typeface="Open Sans"/>
              </a:rPr>
            </a:br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Mówi zapłakany –</a:t>
            </a:r>
            <a:br>
              <a:rPr lang="pl-PL" sz="2400" dirty="0">
                <a:latin typeface="Open Sans"/>
                <a:ea typeface="Open Sans"/>
                <a:cs typeface="Open Sans"/>
              </a:rPr>
            </a:br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Słuchaj jeno, pono nasi</a:t>
            </a:r>
            <a:br>
              <a:rPr lang="pl-PL" sz="2400" dirty="0">
                <a:latin typeface="Open Sans"/>
                <a:ea typeface="Open Sans"/>
                <a:cs typeface="Open Sans"/>
              </a:rPr>
            </a:br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Biją w tarabany.</a:t>
            </a:r>
            <a:endParaRPr lang="pl-PL" sz="2400"/>
          </a:p>
          <a:p>
            <a:r>
              <a:rPr lang="pl-PL" sz="2400" dirty="0">
                <a:solidFill>
                  <a:srgbClr val="222222"/>
                </a:solidFill>
                <a:latin typeface="Open Sans"/>
                <a:ea typeface="Open Sans"/>
                <a:cs typeface="Open Sans"/>
              </a:rPr>
              <a:t>Marsz, marsz Dąbrowski …</a:t>
            </a:r>
            <a:endParaRPr lang="pl-PL" sz="240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336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Napoleon a Legiony Polskie we Włoszech. Jak odpłacił naszym żołnierzom ...">
            <a:extLst>
              <a:ext uri="{FF2B5EF4-FFF2-40B4-BE49-F238E27FC236}">
                <a16:creationId xmlns:a16="http://schemas.microsoft.com/office/drawing/2014/main" id="{03E4C37C-1100-6267-D8B8-2F8400722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BEE3EC3-B7C4-8A43-194C-CEF80328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Legiony na San Domingo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156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169999-BB08-0F30-8F50-0190840E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/>
              <a:t>Księstwo Warszawskie- namiastka polskości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undefined">
            <a:extLst>
              <a:ext uri="{FF2B5EF4-FFF2-40B4-BE49-F238E27FC236}">
                <a16:creationId xmlns:a16="http://schemas.microsoft.com/office/drawing/2014/main" id="{F200413D-1988-BE05-B385-C5AF426DE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327" r="15655"/>
          <a:stretch/>
        </p:blipFill>
        <p:spPr>
          <a:xfrm>
            <a:off x="246688" y="2610545"/>
            <a:ext cx="2734959" cy="3609281"/>
          </a:xfrm>
          <a:prstGeom prst="rect">
            <a:avLst/>
          </a:prstGeom>
        </p:spPr>
      </p:pic>
      <p:pic>
        <p:nvPicPr>
          <p:cNvPr id="7" name="Obraz 6" descr="Herb">
            <a:extLst>
              <a:ext uri="{FF2B5EF4-FFF2-40B4-BE49-F238E27FC236}">
                <a16:creationId xmlns:a16="http://schemas.microsoft.com/office/drawing/2014/main" id="{FC1842E1-35E3-EB1F-D241-CD57F041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63" r="4990" b="3"/>
          <a:stretch/>
        </p:blipFill>
        <p:spPr>
          <a:xfrm>
            <a:off x="3227483" y="2610546"/>
            <a:ext cx="2734978" cy="3609280"/>
          </a:xfrm>
          <a:prstGeom prst="rect">
            <a:avLst/>
          </a:prstGeom>
        </p:spPr>
      </p:pic>
      <p:pic>
        <p:nvPicPr>
          <p:cNvPr id="6" name="Obraz 5" descr="Obraz zawierający obraz, rysowanie, ubrania, człowiek&#10;&#10;Opis wygenerowany automatycznie">
            <a:extLst>
              <a:ext uri="{FF2B5EF4-FFF2-40B4-BE49-F238E27FC236}">
                <a16:creationId xmlns:a16="http://schemas.microsoft.com/office/drawing/2014/main" id="{0B8E159B-8118-E95B-423F-B29D4FF13D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0" r="1" b="1"/>
          <a:stretch/>
        </p:blipFill>
        <p:spPr>
          <a:xfrm>
            <a:off x="6229550" y="2610546"/>
            <a:ext cx="2734955" cy="3609279"/>
          </a:xfrm>
          <a:prstGeom prst="rect">
            <a:avLst/>
          </a:prstGeom>
        </p:spPr>
      </p:pic>
      <p:pic>
        <p:nvPicPr>
          <p:cNvPr id="5" name="Obraz 4" descr="undefined">
            <a:extLst>
              <a:ext uri="{FF2B5EF4-FFF2-40B4-BE49-F238E27FC236}">
                <a16:creationId xmlns:a16="http://schemas.microsoft.com/office/drawing/2014/main" id="{15EE4585-5C41-74CB-FC4E-659607F32B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73" r="3" b="3"/>
          <a:stretch/>
        </p:blipFill>
        <p:spPr>
          <a:xfrm>
            <a:off x="9210352" y="2610546"/>
            <a:ext cx="2734959" cy="36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85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ymbol zastępczy zawartości 3" descr="undefined">
            <a:extLst>
              <a:ext uri="{FF2B5EF4-FFF2-40B4-BE49-F238E27FC236}">
                <a16:creationId xmlns:a16="http://schemas.microsoft.com/office/drawing/2014/main" id="{DE277415-224D-1DFE-C687-64C5BDBC82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0761" r="1238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Obraz 4" descr="undefined">
            <a:extLst>
              <a:ext uri="{FF2B5EF4-FFF2-40B4-BE49-F238E27FC236}">
                <a16:creationId xmlns:a16="http://schemas.microsoft.com/office/drawing/2014/main" id="{4AB1F725-B95D-CC93-2EE1-6D987E9630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19619" r="20159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2D51CF6-BF93-8827-D09A-AD3C812C4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pl-PL" sz="4800">
                <a:solidFill>
                  <a:srgbClr val="FFFFFF"/>
                </a:solidFill>
              </a:rPr>
              <a:t>Kongres wiedeński 1814-15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518BDE-2880-2E35-4A4E-A701FA6A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5817352"/>
            <a:ext cx="6597279" cy="307355"/>
          </a:xfrm>
        </p:spPr>
        <p:txBody>
          <a:bodyPr anchor="t">
            <a:normAutofit fontScale="92500" lnSpcReduction="10000"/>
          </a:bodyPr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14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lustracja">
            <a:extLst>
              <a:ext uri="{FF2B5EF4-FFF2-40B4-BE49-F238E27FC236}">
                <a16:creationId xmlns:a16="http://schemas.microsoft.com/office/drawing/2014/main" id="{66E8A637-1ADC-88C2-D4A7-B1E987470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181A9C-2319-CA4E-5FD2-6E0E9D74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Powstanie listopadowe 1830- 31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26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Wielka Emigracja po powstaniu listopadowym | Portal historyczny Histmag ...">
            <a:extLst>
              <a:ext uri="{FF2B5EF4-FFF2-40B4-BE49-F238E27FC236}">
                <a16:creationId xmlns:a16="http://schemas.microsoft.com/office/drawing/2014/main" id="{F7F5B18E-FA26-42D3-4A29-A2AF863A5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736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AC14423-7B0E-86CA-D155-A20BB5032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Wielka Emigracja</a:t>
            </a:r>
          </a:p>
        </p:txBody>
      </p:sp>
    </p:spTree>
    <p:extLst>
      <p:ext uri="{BB962C8B-B14F-4D97-AF65-F5344CB8AC3E}">
        <p14:creationId xmlns:p14="http://schemas.microsoft.com/office/powerpoint/2010/main" val="171738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C7B8CC-F88D-B576-0396-96A7A210C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03877" cy="481502"/>
          </a:xfrm>
        </p:spPr>
        <p:txBody>
          <a:bodyPr>
            <a:normAutofit fontScale="90000"/>
          </a:bodyPr>
          <a:lstStyle/>
          <a:p>
            <a:r>
              <a:rPr lang="pl-PL" dirty="0"/>
              <a:t>Gdy naród do boju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F82926-8B16-227F-95E1-A1631E863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46395"/>
            <a:ext cx="5263661" cy="523056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l-PL" dirty="0"/>
              <a:t>Gdy naród do boju wystąpił z orężem,</a:t>
            </a:r>
            <a:br>
              <a:rPr lang="pl-PL" dirty="0"/>
            </a:br>
            <a:r>
              <a:rPr lang="pl-PL" dirty="0"/>
              <a:t>panowie w stolicy bawili.</a:t>
            </a:r>
            <a:br>
              <a:rPr lang="pl-PL" dirty="0"/>
            </a:br>
            <a:r>
              <a:rPr lang="pl-PL" dirty="0"/>
              <a:t>Gdy naród zawołał: "</a:t>
            </a:r>
            <a:r>
              <a:rPr lang="pl-PL" dirty="0" err="1"/>
              <a:t>Umrzem</a:t>
            </a:r>
            <a:r>
              <a:rPr lang="pl-PL" dirty="0"/>
              <a:t> lub </a:t>
            </a:r>
            <a:r>
              <a:rPr lang="pl-PL" dirty="0" err="1"/>
              <a:t>zwyciężym</a:t>
            </a:r>
            <a:r>
              <a:rPr lang="pl-PL" dirty="0"/>
              <a:t>!"</a:t>
            </a:r>
            <a:br>
              <a:rPr lang="pl-PL" dirty="0"/>
            </a:br>
            <a:r>
              <a:rPr lang="pl-PL" dirty="0"/>
              <a:t>panowie o czynszach radzili.</a:t>
            </a:r>
            <a:br>
              <a:rPr lang="pl-PL" dirty="0"/>
            </a:br>
            <a:br>
              <a:rPr lang="pl-PL" dirty="0"/>
            </a:br>
            <a:r>
              <a:rPr lang="pl-PL" dirty="0"/>
              <a:t>Refren:</a:t>
            </a:r>
            <a:br>
              <a:rPr lang="pl-PL" dirty="0"/>
            </a:br>
            <a:br>
              <a:rPr lang="pl-PL" dirty="0"/>
            </a:br>
            <a:r>
              <a:rPr lang="pl-PL" dirty="0"/>
              <a:t>O, cześć wam panowie, magnaci,</a:t>
            </a:r>
            <a:br>
              <a:rPr lang="pl-PL" dirty="0"/>
            </a:br>
            <a:r>
              <a:rPr lang="pl-PL" dirty="0"/>
              <a:t>za naszą niewolę, kajdany,</a:t>
            </a:r>
            <a:br>
              <a:rPr lang="pl-PL" dirty="0"/>
            </a:br>
            <a:r>
              <a:rPr lang="pl-PL" dirty="0"/>
              <a:t>o, cześć wam książęta, hrabiowie, prałaci,</a:t>
            </a:r>
            <a:br>
              <a:rPr lang="pl-PL" dirty="0"/>
            </a:br>
            <a:r>
              <a:rPr lang="pl-PL" dirty="0"/>
              <a:t>za kraj nasz krwią bratnią zbryzgany.</a:t>
            </a:r>
            <a:br>
              <a:rPr lang="pl-PL" dirty="0"/>
            </a:br>
            <a:br>
              <a:rPr lang="pl-PL" dirty="0"/>
            </a:br>
            <a:r>
              <a:rPr lang="pl-PL" dirty="0"/>
              <a:t>Refren: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39B76B7-4B05-97A3-05A8-77511451B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1862" y="747102"/>
            <a:ext cx="5240215" cy="54298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 dirty="0"/>
              <a:t>Armaty pod Stoczkiem zdobywała wiara</a:t>
            </a:r>
            <a:br>
              <a:rPr lang="pl-PL" sz="2000" dirty="0"/>
            </a:br>
            <a:r>
              <a:rPr lang="pl-PL" sz="2000" dirty="0"/>
              <a:t>rękami czarnymi od pługa,</a:t>
            </a:r>
            <a:br>
              <a:rPr lang="pl-PL" sz="2000" dirty="0"/>
            </a:br>
            <a:r>
              <a:rPr lang="pl-PL" sz="2000" dirty="0"/>
              <a:t>panowie w stolicach kurzyli cygara,</a:t>
            </a:r>
            <a:br>
              <a:rPr lang="pl-PL" sz="2000" dirty="0"/>
            </a:br>
            <a:r>
              <a:rPr lang="pl-PL" sz="2000" dirty="0"/>
              <a:t>radzili o braciach zza Buga.</a:t>
            </a:r>
            <a:br>
              <a:rPr lang="pl-PL" sz="2000" dirty="0"/>
            </a:br>
            <a:br>
              <a:rPr lang="pl-PL" sz="2000" dirty="0"/>
            </a:br>
            <a:r>
              <a:rPr lang="pl-PL" sz="2000" dirty="0"/>
              <a:t>(Refren)</a:t>
            </a:r>
            <a:br>
              <a:rPr lang="pl-PL" sz="2000" dirty="0"/>
            </a:br>
            <a:br>
              <a:rPr lang="pl-PL" sz="2000" dirty="0"/>
            </a:br>
            <a:r>
              <a:rPr lang="pl-PL" sz="2000" dirty="0"/>
              <a:t>Wszak waszym był synem ów niecny kunktator</a:t>
            </a:r>
            <a:br>
              <a:rPr lang="pl-PL" sz="2000" dirty="0"/>
            </a:br>
            <a:r>
              <a:rPr lang="pl-PL" sz="2000" dirty="0"/>
              <a:t>co wzbudzał przed wrogiem obawę,</a:t>
            </a:r>
            <a:br>
              <a:rPr lang="pl-PL" sz="2000" dirty="0"/>
            </a:br>
            <a:r>
              <a:rPr lang="pl-PL" sz="2000" dirty="0"/>
              <a:t>i wódz ten naczelny, pobożny dyktator,</a:t>
            </a:r>
            <a:br>
              <a:rPr lang="pl-PL" sz="2000" dirty="0"/>
            </a:br>
            <a:r>
              <a:rPr lang="pl-PL" sz="2000" dirty="0"/>
              <a:t>i zdrajca, co sprzedał Warszawę.</a:t>
            </a:r>
            <a:br>
              <a:rPr lang="pl-PL" sz="2000" dirty="0"/>
            </a:br>
            <a:br>
              <a:rPr lang="pl-PL" sz="2000" dirty="0"/>
            </a:br>
            <a:r>
              <a:rPr lang="pl-PL" sz="2000" dirty="0"/>
              <a:t>Lecz kiedy nadejdzie godzina powstania,</a:t>
            </a:r>
            <a:br>
              <a:rPr lang="pl-PL" sz="2000" dirty="0"/>
            </a:br>
            <a:r>
              <a:rPr lang="pl-PL" sz="2000" dirty="0"/>
              <a:t>magnatom lud ucztę zgotuje,</a:t>
            </a:r>
            <a:br>
              <a:rPr lang="pl-PL" sz="2000" dirty="0"/>
            </a:br>
            <a:r>
              <a:rPr lang="pl-PL" sz="2000" dirty="0"/>
              <a:t>Piekielną muzykę zaprosi do grania,</a:t>
            </a:r>
            <a:br>
              <a:rPr lang="pl-PL" sz="2000" dirty="0"/>
            </a:br>
            <a:r>
              <a:rPr lang="pl-PL" sz="2000" dirty="0"/>
              <a:t>a szlachta niech wtedy tańcuje.</a:t>
            </a:r>
            <a:br>
              <a:rPr lang="pl-PL" sz="2000" dirty="0"/>
            </a:br>
            <a:br>
              <a:rPr lang="pl-PL" sz="2000" dirty="0"/>
            </a:br>
            <a:r>
              <a:rPr lang="pl-PL" sz="2000" dirty="0"/>
              <a:t>(Refren)</a:t>
            </a:r>
            <a:br>
              <a:rPr lang="pl-PL" sz="2000" dirty="0"/>
            </a:br>
            <a:br>
              <a:rPr lang="pl-PL" sz="2000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982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106. Rocznica - Narodowe Święto Niepodległości Polski - 11 listopada ...">
            <a:extLst>
              <a:ext uri="{FF2B5EF4-FFF2-40B4-BE49-F238E27FC236}">
                <a16:creationId xmlns:a16="http://schemas.microsoft.com/office/drawing/2014/main" id="{E93528A0-2103-7986-6830-1DB69BFC9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90C5AA-4EB3-4A0F-5862-AEDE8D52F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Święto niepodległości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95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Historiożercy: Notatka nr 2 z lekcji dla klasy VII sp. &quot;Wiosna Ludów&quot;">
            <a:extLst>
              <a:ext uri="{FF2B5EF4-FFF2-40B4-BE49-F238E27FC236}">
                <a16:creationId xmlns:a16="http://schemas.microsoft.com/office/drawing/2014/main" id="{C04282E8-4E00-3940-830D-E6F1F5DA9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626" r="1042" b="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4F4AF5-7A58-D46F-C969-23B94F32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Wiosna Ludów w Europie 1848- 49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1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DAFB86-E2B8-F85C-1F2C-F095EE137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897690"/>
          </a:xfrm>
        </p:spPr>
        <p:txBody>
          <a:bodyPr anchor="ctr">
            <a:normAutofit/>
          </a:bodyPr>
          <a:lstStyle/>
          <a:p>
            <a:r>
              <a:rPr lang="pl-PL" sz="4000"/>
              <a:t>      Marsz Polonia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EBB05F20-D805-0DC5-10EC-E572AB36F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1969477"/>
            <a:ext cx="4646905" cy="4386872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pl-PL"/>
              <a:t>Rozproszeni po wszem świecie, gnani w obce wojny.</a:t>
            </a:r>
            <a:br>
              <a:rPr lang="pl-PL" dirty="0"/>
            </a:br>
            <a:r>
              <a:rPr lang="pl-PL"/>
              <a:t>Zgromadziliśmy się przecie, w jedno kółko zbrojne.</a:t>
            </a:r>
            <a:br>
              <a:rPr lang="pl-PL" dirty="0"/>
            </a:br>
            <a:r>
              <a:rPr lang="pl-PL"/>
              <a:t>Marsz, marsz Polonia,</a:t>
            </a:r>
            <a:br>
              <a:rPr lang="pl-PL" dirty="0"/>
            </a:br>
            <a:r>
              <a:rPr lang="pl-PL"/>
              <a:t>Nasz dzielny narodzie,</a:t>
            </a:r>
            <a:br>
              <a:rPr lang="pl-PL" dirty="0"/>
            </a:br>
            <a:r>
              <a:rPr lang="pl-PL"/>
              <a:t>Odpoczniemy po swej pracy,</a:t>
            </a:r>
            <a:br>
              <a:rPr lang="pl-PL" dirty="0"/>
            </a:br>
            <a:r>
              <a:rPr lang="pl-PL"/>
              <a:t>W ojczystej zagrodzie.</a:t>
            </a:r>
            <a:br>
              <a:rPr lang="pl-PL" dirty="0"/>
            </a:br>
            <a:r>
              <a:rPr lang="pl-PL"/>
              <a:t>Marsz, marsz Polonia,</a:t>
            </a:r>
            <a:br>
              <a:rPr lang="pl-PL" dirty="0"/>
            </a:br>
            <a:r>
              <a:rPr lang="pl-PL"/>
              <a:t>Nasz dzielny narodzie,</a:t>
            </a:r>
            <a:br>
              <a:rPr lang="pl-PL" dirty="0"/>
            </a:br>
            <a:r>
              <a:rPr lang="pl-PL"/>
              <a:t>Odpoczniemy po swej pracy,</a:t>
            </a:r>
            <a:br>
              <a:rPr lang="pl-PL" dirty="0"/>
            </a:br>
            <a:r>
              <a:rPr lang="pl-PL"/>
              <a:t>W ojczystej zagrodzie.</a:t>
            </a:r>
            <a:endParaRPr lang="en-US"/>
          </a:p>
          <a:p>
            <a:endParaRPr lang="pl-PL" sz="2000" dirty="0"/>
          </a:p>
        </p:txBody>
      </p:sp>
      <p:pic>
        <p:nvPicPr>
          <p:cNvPr id="10" name="Obraz 9" descr="Wiosna ludów w Stanisławowie. Część 3 – Nowy Kurier Galicyjski">
            <a:extLst>
              <a:ext uri="{FF2B5EF4-FFF2-40B4-BE49-F238E27FC236}">
                <a16:creationId xmlns:a16="http://schemas.microsoft.com/office/drawing/2014/main" id="{4699D55F-2FCF-D7EA-6BDE-A8CFABDE7C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96" r="28406" b="-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07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Sonda Histmag.org - Który z dyktatorów powstania styczniowego był Twoim ...">
            <a:extLst>
              <a:ext uri="{FF2B5EF4-FFF2-40B4-BE49-F238E27FC236}">
                <a16:creationId xmlns:a16="http://schemas.microsoft.com/office/drawing/2014/main" id="{A32FFA69-3FE0-303A-A262-B16A7AA1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966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Obraz 6" descr="160. rocznica Powstania styczniowego - ASzWoj">
            <a:extLst>
              <a:ext uri="{FF2B5EF4-FFF2-40B4-BE49-F238E27FC236}">
                <a16:creationId xmlns:a16="http://schemas.microsoft.com/office/drawing/2014/main" id="{26CE2DD6-1AB4-CD29-5186-5907B42E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57" r="31220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Symbol zastępczy zawartości 4" descr="Generał Jan Henryk Dąbrowski 1755 - 1818 : 150. Rocznica Powstania ...">
            <a:extLst>
              <a:ext uri="{FF2B5EF4-FFF2-40B4-BE49-F238E27FC236}">
                <a16:creationId xmlns:a16="http://schemas.microsoft.com/office/drawing/2014/main" id="{927B97EB-2D37-346F-0384-F891293B6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7049" r="-1" b="13851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2C51E80-FA7E-C0DB-697D-E95387E9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Powstanie styczniowe 1863</a:t>
            </a:r>
          </a:p>
        </p:txBody>
      </p:sp>
    </p:spTree>
    <p:extLst>
      <p:ext uri="{BB962C8B-B14F-4D97-AF65-F5344CB8AC3E}">
        <p14:creationId xmlns:p14="http://schemas.microsoft.com/office/powerpoint/2010/main" val="2122800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D0F8DC-3D76-61FD-609B-AEA3AD25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500">
                <a:solidFill>
                  <a:schemeClr val="bg1"/>
                </a:solidFill>
              </a:rPr>
              <a:t>Pożegnanie powstańca- kobiety w czasie powstania</a:t>
            </a:r>
          </a:p>
        </p:txBody>
      </p:sp>
      <p:pic>
        <p:nvPicPr>
          <p:cNvPr id="4" name="Symbol zastępczy zawartości 3" descr="1">
            <a:extLst>
              <a:ext uri="{FF2B5EF4-FFF2-40B4-BE49-F238E27FC236}">
                <a16:creationId xmlns:a16="http://schemas.microsoft.com/office/drawing/2014/main" id="{A71FFD91-E94E-F0EF-728F-E6DFE8BF7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65" r="-1" b="8098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5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ymbol zastępczy zawartości 3" descr="Obraz zawierający tekst, na wolnym powietrzu, niebo, zrzut ekranu&#10;&#10;Opis wygenerowany automatycznie">
            <a:extLst>
              <a:ext uri="{FF2B5EF4-FFF2-40B4-BE49-F238E27FC236}">
                <a16:creationId xmlns:a16="http://schemas.microsoft.com/office/drawing/2014/main" id="{F46ED4EC-9367-5105-8572-56583BF8845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17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ochód na Sybir Artura Grottgera – historia pewnego rysunku ...">
            <a:extLst>
              <a:ext uri="{FF2B5EF4-FFF2-40B4-BE49-F238E27FC236}">
                <a16:creationId xmlns:a16="http://schemas.microsoft.com/office/drawing/2014/main" id="{E8F2A629-1896-3560-939C-352B9D518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F2E124-4A3F-AF4F-CEF0-542EE77E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Pochód na Sybir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020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ozytywizm | Kanon Lektur">
            <a:extLst>
              <a:ext uri="{FF2B5EF4-FFF2-40B4-BE49-F238E27FC236}">
                <a16:creationId xmlns:a16="http://schemas.microsoft.com/office/drawing/2014/main" id="{968DB8E4-5501-519D-C219-9E938ABC4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40" r="221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D0C0097-6DF0-44A3-A9AE-9D80A90B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Pozytywizm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999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Define Setback, Setback Meaning, Setback Examples, Setback Synonyms ...">
            <a:extLst>
              <a:ext uri="{FF2B5EF4-FFF2-40B4-BE49-F238E27FC236}">
                <a16:creationId xmlns:a16="http://schemas.microsoft.com/office/drawing/2014/main" id="{918785F6-5198-5544-CF76-5A68802E6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/>
        </p:blipFill>
        <p:spPr>
          <a:xfrm>
            <a:off x="1" y="10"/>
            <a:ext cx="11369488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14A903CE-FC44-0EFF-D11C-22E45326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10" y="224448"/>
            <a:ext cx="3833912" cy="3524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/>
              <a:t>Miejcie</a:t>
            </a:r>
            <a:r>
              <a:rPr lang="en-US" sz="4000" dirty="0"/>
              <a:t> </a:t>
            </a:r>
            <a:r>
              <a:rPr lang="en-US" sz="4000" dirty="0" err="1"/>
              <a:t>nadzieję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9B3C744-8E6F-CCDF-56F4-43C7B089092E}"/>
              </a:ext>
            </a:extLst>
          </p:cNvPr>
          <p:cNvSpPr txBox="1"/>
          <p:nvPr/>
        </p:nvSpPr>
        <p:spPr>
          <a:xfrm>
            <a:off x="7531610" y="921925"/>
            <a:ext cx="3822189" cy="59349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​</a:t>
            </a:r>
            <a:r>
              <a:rPr lang="en-US" err="1"/>
              <a:t>Przestańmy</a:t>
            </a:r>
            <a:r>
              <a:rPr lang="en-US" dirty="0"/>
              <a:t> </a:t>
            </a:r>
            <a:r>
              <a:rPr lang="en-US" err="1"/>
              <a:t>własną</a:t>
            </a:r>
            <a:r>
              <a:rPr lang="en-US" dirty="0"/>
              <a:t> </a:t>
            </a:r>
            <a:r>
              <a:rPr lang="en-US" err="1"/>
              <a:t>pieścić</a:t>
            </a:r>
            <a:r>
              <a:rPr lang="en-US" dirty="0"/>
              <a:t> </a:t>
            </a:r>
            <a:r>
              <a:rPr lang="en-US" err="1"/>
              <a:t>się</a:t>
            </a:r>
            <a:r>
              <a:rPr lang="en-US" dirty="0"/>
              <a:t> </a:t>
            </a:r>
            <a:r>
              <a:rPr lang="en-US" err="1"/>
              <a:t>boleścią</a:t>
            </a:r>
            <a:r>
              <a:rPr lang="en-US" dirty="0"/>
              <a:t>,</a:t>
            </a:r>
            <a:br>
              <a:rPr lang="en-US" dirty="0"/>
            </a:br>
            <a:r>
              <a:rPr lang="en-US" err="1"/>
              <a:t>Przestańmy</a:t>
            </a:r>
            <a:r>
              <a:rPr lang="en-US" dirty="0"/>
              <a:t> </a:t>
            </a:r>
            <a:r>
              <a:rPr lang="en-US" err="1"/>
              <a:t>ciągłym</a:t>
            </a:r>
            <a:r>
              <a:rPr lang="en-US" dirty="0"/>
              <a:t> </a:t>
            </a:r>
            <a:r>
              <a:rPr lang="en-US" err="1"/>
              <a:t>lamentem</a:t>
            </a:r>
            <a:r>
              <a:rPr lang="en-US" dirty="0"/>
              <a:t> </a:t>
            </a:r>
            <a:r>
              <a:rPr lang="en-US" err="1"/>
              <a:t>się</a:t>
            </a:r>
            <a:r>
              <a:rPr lang="en-US" dirty="0"/>
              <a:t> </a:t>
            </a:r>
            <a:r>
              <a:rPr lang="en-US" err="1"/>
              <a:t>poić</a:t>
            </a:r>
            <a:r>
              <a:rPr lang="en-US" dirty="0"/>
              <a:t>!</a:t>
            </a:r>
            <a:br>
              <a:rPr lang="en-US" dirty="0"/>
            </a:br>
            <a:r>
              <a:rPr lang="en-US" err="1"/>
              <a:t>Kochać</a:t>
            </a:r>
            <a:r>
              <a:rPr lang="en-US" dirty="0"/>
              <a:t> </a:t>
            </a:r>
            <a:r>
              <a:rPr lang="en-US" err="1"/>
              <a:t>się</a:t>
            </a:r>
            <a:r>
              <a:rPr lang="en-US" dirty="0"/>
              <a:t> w </a:t>
            </a:r>
            <a:r>
              <a:rPr lang="en-US" err="1"/>
              <a:t>skargach</a:t>
            </a:r>
            <a:r>
              <a:rPr lang="en-US" dirty="0"/>
              <a:t> jest </a:t>
            </a:r>
            <a:r>
              <a:rPr lang="en-US" err="1"/>
              <a:t>rzeczą</a:t>
            </a:r>
            <a:r>
              <a:rPr lang="en-US" dirty="0"/>
              <a:t> </a:t>
            </a:r>
            <a:r>
              <a:rPr lang="en-US" err="1"/>
              <a:t>niewieścią</a:t>
            </a:r>
            <a:r>
              <a:rPr lang="en-US" dirty="0"/>
              <a:t>, /</a:t>
            </a:r>
            <a:br>
              <a:rPr lang="en-US" dirty="0"/>
            </a:br>
            <a:r>
              <a:rPr lang="en-US" err="1"/>
              <a:t>Mężom</a:t>
            </a:r>
            <a:r>
              <a:rPr lang="en-US" dirty="0"/>
              <a:t> </a:t>
            </a:r>
            <a:r>
              <a:rPr lang="en-US" err="1"/>
              <a:t>przystoi</a:t>
            </a:r>
            <a:r>
              <a:rPr lang="en-US" dirty="0"/>
              <a:t> w </a:t>
            </a:r>
            <a:r>
              <a:rPr lang="en-US" err="1"/>
              <a:t>milczeniu</a:t>
            </a:r>
            <a:r>
              <a:rPr lang="en-US" dirty="0"/>
              <a:t> </a:t>
            </a:r>
            <a:r>
              <a:rPr lang="en-US" err="1"/>
              <a:t>się</a:t>
            </a:r>
            <a:r>
              <a:rPr lang="en-US" dirty="0"/>
              <a:t> </a:t>
            </a:r>
            <a:r>
              <a:rPr lang="en-US" err="1"/>
              <a:t>zbroić</a:t>
            </a:r>
            <a:r>
              <a:rPr lang="en-US" dirty="0"/>
              <a:t>. / x2</a:t>
            </a:r>
            <a:br>
              <a:rPr lang="en-US" dirty="0"/>
            </a:br>
            <a:br>
              <a:rPr lang="en-US" dirty="0"/>
            </a:br>
            <a:r>
              <a:rPr lang="en-US" err="1"/>
              <a:t>Lecz</a:t>
            </a:r>
            <a:r>
              <a:rPr lang="en-US" dirty="0"/>
              <a:t> </a:t>
            </a:r>
            <a:r>
              <a:rPr lang="en-US" err="1"/>
              <a:t>nie</a:t>
            </a:r>
            <a:r>
              <a:rPr lang="en-US" dirty="0"/>
              <a:t> </a:t>
            </a:r>
            <a:r>
              <a:rPr lang="en-US" err="1"/>
              <a:t>przestajmy</a:t>
            </a:r>
            <a:r>
              <a:rPr lang="en-US" dirty="0"/>
              <a:t> </a:t>
            </a:r>
            <a:r>
              <a:rPr lang="en-US" err="1"/>
              <a:t>czcić</a:t>
            </a:r>
            <a:r>
              <a:rPr lang="en-US" dirty="0"/>
              <a:t> </a:t>
            </a:r>
            <a:r>
              <a:rPr lang="en-US" err="1"/>
              <a:t>świętości</a:t>
            </a:r>
            <a:r>
              <a:rPr lang="en-US" dirty="0"/>
              <a:t> </a:t>
            </a:r>
            <a:r>
              <a:rPr lang="en-US" err="1"/>
              <a:t>swoje</a:t>
            </a:r>
            <a:br>
              <a:rPr lang="en-US" dirty="0"/>
            </a:br>
            <a:r>
              <a:rPr lang="en-US" dirty="0"/>
              <a:t>I </a:t>
            </a:r>
            <a:r>
              <a:rPr lang="en-US" err="1"/>
              <a:t>przechowywać</a:t>
            </a:r>
            <a:r>
              <a:rPr lang="en-US" dirty="0"/>
              <a:t> </a:t>
            </a:r>
            <a:r>
              <a:rPr lang="en-US" err="1"/>
              <a:t>ideałów</a:t>
            </a:r>
            <a:r>
              <a:rPr lang="en-US" dirty="0"/>
              <a:t> </a:t>
            </a:r>
            <a:r>
              <a:rPr lang="en-US" err="1"/>
              <a:t>czystość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/>
              <a:t>Do </a:t>
            </a:r>
            <a:r>
              <a:rPr lang="en-US" err="1"/>
              <a:t>nas</a:t>
            </a:r>
            <a:r>
              <a:rPr lang="en-US" dirty="0"/>
              <a:t> </a:t>
            </a:r>
            <a:r>
              <a:rPr lang="en-US" err="1"/>
              <a:t>należy</a:t>
            </a:r>
            <a:r>
              <a:rPr lang="en-US" dirty="0"/>
              <a:t> </a:t>
            </a:r>
            <a:r>
              <a:rPr lang="en-US" err="1"/>
              <a:t>dać</a:t>
            </a:r>
            <a:r>
              <a:rPr lang="en-US" dirty="0"/>
              <a:t> </a:t>
            </a:r>
            <a:r>
              <a:rPr lang="en-US" err="1"/>
              <a:t>im</a:t>
            </a:r>
            <a:r>
              <a:rPr lang="en-US" dirty="0"/>
              <a:t> </a:t>
            </a:r>
            <a:r>
              <a:rPr lang="en-US" err="1"/>
              <a:t>moc</a:t>
            </a:r>
            <a:r>
              <a:rPr lang="en-US" dirty="0"/>
              <a:t> </a:t>
            </a:r>
            <a:r>
              <a:rPr lang="en-US" err="1"/>
              <a:t>i</a:t>
            </a:r>
            <a:r>
              <a:rPr lang="en-US" dirty="0"/>
              <a:t> </a:t>
            </a:r>
            <a:r>
              <a:rPr lang="en-US" err="1"/>
              <a:t>zbroję</a:t>
            </a:r>
            <a:r>
              <a:rPr lang="en-US" dirty="0"/>
              <a:t>, /</a:t>
            </a:r>
            <a:br>
              <a:rPr lang="en-US" dirty="0"/>
            </a:br>
            <a:r>
              <a:rPr lang="en-US" dirty="0"/>
              <a:t>By z </a:t>
            </a:r>
            <a:r>
              <a:rPr lang="en-US" err="1"/>
              <a:t>kraju</a:t>
            </a:r>
            <a:r>
              <a:rPr lang="en-US" dirty="0"/>
              <a:t> </a:t>
            </a:r>
            <a:r>
              <a:rPr lang="en-US" err="1"/>
              <a:t>marzeń</a:t>
            </a:r>
            <a:r>
              <a:rPr lang="en-US" dirty="0"/>
              <a:t> </a:t>
            </a:r>
            <a:r>
              <a:rPr lang="en-US" err="1"/>
              <a:t>przeszły</a:t>
            </a:r>
            <a:r>
              <a:rPr lang="en-US" dirty="0"/>
              <a:t> w </a:t>
            </a:r>
            <a:r>
              <a:rPr lang="en-US" err="1"/>
              <a:t>rzeczywistość</a:t>
            </a:r>
            <a:r>
              <a:rPr lang="en-US" dirty="0"/>
              <a:t> . / x2</a:t>
            </a:r>
            <a:br>
              <a:rPr lang="en-US" dirty="0"/>
            </a:br>
            <a:br>
              <a:rPr lang="en-US" dirty="0"/>
            </a:br>
            <a:r>
              <a:rPr lang="en-US" err="1"/>
              <a:t>Miejcie</a:t>
            </a:r>
            <a:r>
              <a:rPr lang="en-US" dirty="0"/>
              <a:t> </a:t>
            </a:r>
            <a:r>
              <a:rPr lang="en-US" err="1"/>
              <a:t>nadzieję</a:t>
            </a:r>
            <a:r>
              <a:rPr lang="en-US" dirty="0"/>
              <a:t>! Nie </a:t>
            </a:r>
            <a:r>
              <a:rPr lang="en-US" err="1"/>
              <a:t>tę</a:t>
            </a:r>
            <a:r>
              <a:rPr lang="en-US" dirty="0"/>
              <a:t> </a:t>
            </a:r>
            <a:r>
              <a:rPr lang="en-US" err="1"/>
              <a:t>lichą</a:t>
            </a:r>
            <a:r>
              <a:rPr lang="en-US" dirty="0"/>
              <a:t>, </a:t>
            </a:r>
            <a:r>
              <a:rPr lang="en-US" err="1"/>
              <a:t>marną</a:t>
            </a:r>
            <a:br>
              <a:rPr lang="en-US" dirty="0"/>
            </a:br>
            <a:r>
              <a:rPr lang="en-US" dirty="0"/>
              <a:t>Co </a:t>
            </a:r>
            <a:r>
              <a:rPr lang="en-US" err="1"/>
              <a:t>rdzeń</a:t>
            </a:r>
            <a:r>
              <a:rPr lang="en-US" dirty="0"/>
              <a:t> </a:t>
            </a:r>
            <a:r>
              <a:rPr lang="en-US" err="1"/>
              <a:t>spróchniały</a:t>
            </a:r>
            <a:r>
              <a:rPr lang="en-US" dirty="0"/>
              <a:t> w </a:t>
            </a:r>
            <a:r>
              <a:rPr lang="en-US" err="1"/>
              <a:t>wątły</a:t>
            </a:r>
            <a:r>
              <a:rPr lang="en-US" dirty="0"/>
              <a:t> </a:t>
            </a:r>
            <a:r>
              <a:rPr lang="en-US" err="1"/>
              <a:t>kwiat</a:t>
            </a:r>
            <a:r>
              <a:rPr lang="en-US" dirty="0"/>
              <a:t> </a:t>
            </a:r>
            <a:r>
              <a:rPr lang="en-US" err="1"/>
              <a:t>ubiera</a:t>
            </a:r>
            <a:r>
              <a:rPr lang="en-US" dirty="0"/>
              <a:t>,</a:t>
            </a:r>
            <a:br>
              <a:rPr lang="en-US" dirty="0"/>
            </a:br>
            <a:r>
              <a:rPr lang="en-US" err="1"/>
              <a:t>Lecz</a:t>
            </a:r>
            <a:r>
              <a:rPr lang="en-US" dirty="0"/>
              <a:t> </a:t>
            </a:r>
            <a:r>
              <a:rPr lang="en-US" err="1"/>
              <a:t>tę</a:t>
            </a:r>
            <a:r>
              <a:rPr lang="en-US" dirty="0"/>
              <a:t> </a:t>
            </a:r>
            <a:r>
              <a:rPr lang="en-US" err="1"/>
              <a:t>niezłomną</a:t>
            </a:r>
            <a:r>
              <a:rPr lang="en-US" dirty="0"/>
              <a:t>, </a:t>
            </a:r>
            <a:r>
              <a:rPr lang="en-US" err="1"/>
              <a:t>która</a:t>
            </a:r>
            <a:r>
              <a:rPr lang="en-US" dirty="0"/>
              <a:t> </a:t>
            </a:r>
            <a:r>
              <a:rPr lang="en-US" err="1"/>
              <a:t>tkwi</a:t>
            </a:r>
            <a:r>
              <a:rPr lang="en-US" dirty="0"/>
              <a:t> jak </a:t>
            </a:r>
            <a:r>
              <a:rPr lang="en-US" err="1"/>
              <a:t>ziarno</a:t>
            </a:r>
            <a:r>
              <a:rPr lang="en-US" dirty="0"/>
              <a:t> /</a:t>
            </a:r>
            <a:br>
              <a:rPr lang="en-US" dirty="0"/>
            </a:br>
            <a:r>
              <a:rPr lang="en-US" err="1"/>
              <a:t>Przyszłych</a:t>
            </a:r>
            <a:r>
              <a:rPr lang="en-US" dirty="0"/>
              <a:t> </a:t>
            </a:r>
            <a:r>
              <a:rPr lang="en-US" err="1"/>
              <a:t>poświęceń</a:t>
            </a:r>
            <a:r>
              <a:rPr lang="en-US" dirty="0"/>
              <a:t> w </a:t>
            </a:r>
            <a:r>
              <a:rPr lang="en-US" err="1"/>
              <a:t>duszy</a:t>
            </a:r>
            <a:r>
              <a:rPr lang="en-US" dirty="0"/>
              <a:t> </a:t>
            </a:r>
            <a:r>
              <a:rPr lang="en-US" err="1"/>
              <a:t>bohatera</a:t>
            </a:r>
            <a:r>
              <a:rPr lang="en-US" dirty="0"/>
              <a:t>. /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7F3A31C-1579-7CB0-83A4-D5D7441B84E0}"/>
              </a:ext>
            </a:extLst>
          </p:cNvPr>
          <p:cNvSpPr txBox="1"/>
          <p:nvPr/>
        </p:nvSpPr>
        <p:spPr>
          <a:xfrm>
            <a:off x="1781908" y="926123"/>
            <a:ext cx="431409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Miejcie nadzieję! Nie tę lichą, marną​</a:t>
            </a:r>
            <a:br>
              <a:rPr lang="pl-PL" dirty="0"/>
            </a:br>
            <a:r>
              <a:rPr lang="pl-PL" dirty="0"/>
              <a:t>Co rdzeń spróchniały w wątły kwiat ubiera,​</a:t>
            </a:r>
            <a:br>
              <a:rPr lang="pl-PL" dirty="0"/>
            </a:br>
            <a:r>
              <a:rPr lang="pl-PL" dirty="0"/>
              <a:t>Lecz tę niezłomną, która tkwi jak ziarno​</a:t>
            </a:r>
            <a:br>
              <a:rPr lang="pl-PL" dirty="0"/>
            </a:br>
            <a:r>
              <a:rPr lang="pl-PL" dirty="0"/>
              <a:t>Przyszłych poświęceń w duszy bohatera.​</a:t>
            </a:r>
            <a:br>
              <a:rPr lang="pl-PL" dirty="0"/>
            </a:br>
            <a:r>
              <a:rPr lang="pl-PL" dirty="0"/>
              <a:t>​</a:t>
            </a:r>
            <a:br>
              <a:rPr lang="pl-PL" dirty="0"/>
            </a:br>
            <a:r>
              <a:rPr lang="pl-PL" dirty="0"/>
              <a:t>Miejcie odwagę! Nie tę jednodniową,​</a:t>
            </a:r>
            <a:br>
              <a:rPr lang="pl-PL" dirty="0"/>
            </a:br>
            <a:r>
              <a:rPr lang="pl-PL" dirty="0"/>
              <a:t>Co w rozpaczliwym przedsięwzięciu pryska,​</a:t>
            </a:r>
            <a:br>
              <a:rPr lang="pl-PL" dirty="0"/>
            </a:br>
            <a:r>
              <a:rPr lang="pl-PL" dirty="0"/>
              <a:t>Lecz tę, co wiecznie z podniesioną głową​</a:t>
            </a:r>
            <a:br>
              <a:rPr lang="pl-PL" dirty="0"/>
            </a:br>
            <a:r>
              <a:rPr lang="pl-PL" dirty="0"/>
              <a:t>Nie da się zepchnąć z swego stanowiska.​</a:t>
            </a:r>
            <a:br>
              <a:rPr lang="pl-PL" dirty="0"/>
            </a:br>
            <a:r>
              <a:rPr lang="pl-PL" dirty="0"/>
              <a:t>​</a:t>
            </a:r>
            <a:br>
              <a:rPr lang="pl-PL" dirty="0"/>
            </a:br>
            <a:r>
              <a:rPr lang="pl-PL" dirty="0"/>
              <a:t>Miejcie odwagę! Nie tę tchnącą szałem,​</a:t>
            </a:r>
            <a:br>
              <a:rPr lang="pl-PL" dirty="0"/>
            </a:br>
            <a:r>
              <a:rPr lang="pl-PL" dirty="0"/>
              <a:t>Która na oślep leci bez oręża,​</a:t>
            </a:r>
            <a:br>
              <a:rPr lang="pl-PL" dirty="0"/>
            </a:br>
            <a:r>
              <a:rPr lang="pl-PL" dirty="0"/>
              <a:t>Lecz tę, co sama niezdobytym wałem /​</a:t>
            </a:r>
            <a:br>
              <a:rPr lang="pl-PL" dirty="0"/>
            </a:br>
            <a:r>
              <a:rPr lang="pl-PL" dirty="0"/>
              <a:t>Przeciwne losy stałością zwycięża. / x2​</a:t>
            </a:r>
          </a:p>
        </p:txBody>
      </p:sp>
    </p:spTree>
    <p:extLst>
      <p:ext uri="{BB962C8B-B14F-4D97-AF65-F5344CB8AC3E}">
        <p14:creationId xmlns:p14="http://schemas.microsoft.com/office/powerpoint/2010/main" val="2078858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8 lipca 1914 r. wybuchła I wojna światowa | Narodowe Centrum Kultury">
            <a:extLst>
              <a:ext uri="{FF2B5EF4-FFF2-40B4-BE49-F238E27FC236}">
                <a16:creationId xmlns:a16="http://schemas.microsoft.com/office/drawing/2014/main" id="{3A9F38E9-78C9-2F18-AE42-55A99AAD3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F882D8-78B8-F674-6301-7C5E412C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Wybuch I wojny światowej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386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A4F89E-3296-A335-CF1A-2F773A73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Józef Piłsudski i jego legioniści</a:t>
            </a:r>
          </a:p>
        </p:txBody>
      </p:sp>
      <p:pic>
        <p:nvPicPr>
          <p:cNvPr id="4" name="Symbol zastępczy zawartości 3" descr="undefined">
            <a:extLst>
              <a:ext uri="{FF2B5EF4-FFF2-40B4-BE49-F238E27FC236}">
                <a16:creationId xmlns:a16="http://schemas.microsoft.com/office/drawing/2014/main" id="{A47CCAFD-4378-33D9-4AE9-ECCCD29A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5" b="14013"/>
          <a:stretch/>
        </p:blipFill>
        <p:spPr>
          <a:xfrm>
            <a:off x="20" y="10"/>
            <a:ext cx="5983982" cy="3333738"/>
          </a:xfrm>
          <a:custGeom>
            <a:avLst/>
            <a:gdLst/>
            <a:ahLst/>
            <a:cxnLst/>
            <a:rect l="l" t="t" r="r" b="b"/>
            <a:pathLst>
              <a:path w="5984002" h="3333748">
                <a:moveTo>
                  <a:pt x="0" y="0"/>
                </a:moveTo>
                <a:lnTo>
                  <a:pt x="5984002" y="0"/>
                </a:lnTo>
                <a:lnTo>
                  <a:pt x="5984002" y="3207466"/>
                </a:lnTo>
                <a:lnTo>
                  <a:pt x="5974632" y="3224222"/>
                </a:lnTo>
                <a:cubicBezTo>
                  <a:pt x="5971874" y="3232240"/>
                  <a:pt x="5969769" y="3240871"/>
                  <a:pt x="5966960" y="3248619"/>
                </a:cubicBezTo>
                <a:cubicBezTo>
                  <a:pt x="5960339" y="3266468"/>
                  <a:pt x="5963751" y="3279610"/>
                  <a:pt x="5983007" y="3289222"/>
                </a:cubicBezTo>
                <a:lnTo>
                  <a:pt x="5984002" y="3290152"/>
                </a:lnTo>
                <a:lnTo>
                  <a:pt x="5984002" y="3333748"/>
                </a:lnTo>
                <a:lnTo>
                  <a:pt x="0" y="3333748"/>
                </a:lnTo>
                <a:close/>
              </a:path>
            </a:pathLst>
          </a:custGeom>
        </p:spPr>
      </p:pic>
      <p:pic>
        <p:nvPicPr>
          <p:cNvPr id="6" name="Obraz 5" descr="undefined">
            <a:extLst>
              <a:ext uri="{FF2B5EF4-FFF2-40B4-BE49-F238E27FC236}">
                <a16:creationId xmlns:a16="http://schemas.microsoft.com/office/drawing/2014/main" id="{5ABA281D-A0E3-2978-3DAA-52C42C3538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95" r="10048"/>
          <a:stretch/>
        </p:blipFill>
        <p:spPr>
          <a:xfrm>
            <a:off x="20" y="3524255"/>
            <a:ext cx="2952729" cy="3333749"/>
          </a:xfrm>
          <a:custGeom>
            <a:avLst/>
            <a:gdLst/>
            <a:ahLst/>
            <a:cxnLst/>
            <a:rect l="l" t="t" r="r" b="b"/>
            <a:pathLst>
              <a:path w="2952749" h="3333749">
                <a:moveTo>
                  <a:pt x="0" y="0"/>
                </a:moveTo>
                <a:lnTo>
                  <a:pt x="2952749" y="0"/>
                </a:lnTo>
                <a:lnTo>
                  <a:pt x="2952749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5" name="Obraz 4" descr="Ilustracja">
            <a:extLst>
              <a:ext uri="{FF2B5EF4-FFF2-40B4-BE49-F238E27FC236}">
                <a16:creationId xmlns:a16="http://schemas.microsoft.com/office/drawing/2014/main" id="{7B69305B-80E0-15FF-5ED0-673DE5D628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21" r="-6" b="-6"/>
          <a:stretch/>
        </p:blipFill>
        <p:spPr>
          <a:xfrm>
            <a:off x="3143249" y="3524256"/>
            <a:ext cx="2660651" cy="3333744"/>
          </a:xfrm>
          <a:custGeom>
            <a:avLst/>
            <a:gdLst/>
            <a:ahLst/>
            <a:cxnLst/>
            <a:rect l="l" t="t" r="r" b="b"/>
            <a:pathLst>
              <a:path w="2660651" h="3333744">
                <a:moveTo>
                  <a:pt x="0" y="0"/>
                </a:moveTo>
                <a:lnTo>
                  <a:pt x="2660651" y="0"/>
                </a:lnTo>
                <a:lnTo>
                  <a:pt x="2660651" y="3333744"/>
                </a:lnTo>
                <a:lnTo>
                  <a:pt x="0" y="3333744"/>
                </a:lnTo>
                <a:close/>
              </a:path>
            </a:pathLst>
          </a:custGeom>
        </p:spPr>
      </p:pic>
      <p:grpSp>
        <p:nvGrpSpPr>
          <p:cNvPr id="32" name="Group 22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24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Symbol zastępczy zawartości 6" descr="undefined">
            <a:extLst>
              <a:ext uri="{FF2B5EF4-FFF2-40B4-BE49-F238E27FC236}">
                <a16:creationId xmlns:a16="http://schemas.microsoft.com/office/drawing/2014/main" id="{1580DC3D-99A3-FFBB-72B8-97E14805C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76967" y="3158306"/>
            <a:ext cx="5272177" cy="3670218"/>
          </a:xfrm>
        </p:spPr>
      </p:pic>
    </p:spTree>
    <p:extLst>
      <p:ext uri="{BB962C8B-B14F-4D97-AF65-F5344CB8AC3E}">
        <p14:creationId xmlns:p14="http://schemas.microsoft.com/office/powerpoint/2010/main" val="308244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Powstanie Styczniowe – geneza, przebieg, upadek – Małopolski Szlak ...">
            <a:extLst>
              <a:ext uri="{FF2B5EF4-FFF2-40B4-BE49-F238E27FC236}">
                <a16:creationId xmlns:a16="http://schemas.microsoft.com/office/drawing/2014/main" id="{1AF96C10-5E96-9053-E83C-DE6FA758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1360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6" name="Obraz 5" descr="Wielka Emigracja po powstaniu listopadowym | Portal historyczny Histmag ...">
            <a:extLst>
              <a:ext uri="{FF2B5EF4-FFF2-40B4-BE49-F238E27FC236}">
                <a16:creationId xmlns:a16="http://schemas.microsoft.com/office/drawing/2014/main" id="{57049217-2EAE-9EDC-8549-2C891488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1" r="10412" b="-3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4" name="Obraz 3" descr="Legiony Polskie on emaze">
            <a:extLst>
              <a:ext uri="{FF2B5EF4-FFF2-40B4-BE49-F238E27FC236}">
                <a16:creationId xmlns:a16="http://schemas.microsoft.com/office/drawing/2014/main" id="{B15C09EC-3DFA-25B2-487E-66AD92140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15" r="1654" b="3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Obraz 4" descr="Obraz znaleziony dla: powstanie listopadowe. Rozmiar: 300 x 200. Źródło: www.pinterest.com">
            <a:extLst>
              <a:ext uri="{FF2B5EF4-FFF2-40B4-BE49-F238E27FC236}">
                <a16:creationId xmlns:a16="http://schemas.microsoft.com/office/drawing/2014/main" id="{5A784293-F21E-D9B2-2CEB-AD827C4F64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357" r="23643" b="-2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52739" y="4266691"/>
            <a:ext cx="7427357" cy="1448917"/>
          </a:xfrm>
        </p:spPr>
        <p:txBody>
          <a:bodyPr anchor="b">
            <a:normAutofit/>
          </a:bodyPr>
          <a:lstStyle/>
          <a:p>
            <a:pPr algn="l"/>
            <a:r>
              <a:rPr lang="pl-PL" sz="4800" dirty="0"/>
              <a:t>Krótka historia długiej niewoli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52739" y="5724112"/>
            <a:ext cx="6801056" cy="6467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3200"/>
              <a:t>              Czyli 123 lata zaborów</a:t>
            </a:r>
          </a:p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983A14-4725-EC7C-632D-019639FCB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621325"/>
            <a:ext cx="5334197" cy="477318"/>
          </a:xfrm>
        </p:spPr>
        <p:txBody>
          <a:bodyPr anchor="ctr">
            <a:normAutofit fontScale="90000"/>
          </a:bodyPr>
          <a:lstStyle/>
          <a:p>
            <a:r>
              <a:rPr lang="pl-PL" sz="4000"/>
              <a:t>            Marsz I Brygady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49A42B-65EA-AC90-CBBC-4EF776896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286214"/>
            <a:ext cx="5334197" cy="5563465"/>
          </a:xfrm>
        </p:spPr>
        <p:txBody>
          <a:bodyPr anchor="ctr">
            <a:normAutofit/>
          </a:bodyPr>
          <a:lstStyle/>
          <a:p>
            <a:r>
              <a:rPr lang="pl-PL" sz="1800">
                <a:latin typeface="Verdana"/>
                <a:ea typeface="Verdana"/>
              </a:rPr>
              <a:t>1.Legiony to żołnierska nuta, </a:t>
            </a:r>
          </a:p>
          <a:p>
            <a:r>
              <a:rPr lang="pl-PL" sz="1800">
                <a:latin typeface="Verdana"/>
                <a:ea typeface="Verdana"/>
              </a:rPr>
              <a:t>Legiony to ofiarny stos. 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Legiony to żołnierska buta,</a:t>
            </a:r>
          </a:p>
          <a:p>
            <a:r>
              <a:rPr lang="pl-PL" sz="1800">
                <a:latin typeface="Verdana"/>
                <a:ea typeface="Verdana"/>
              </a:rPr>
              <a:t>Legiony to straceńców los! </a:t>
            </a:r>
            <a:br>
              <a:rPr lang="pl-PL" sz="1800" dirty="0">
                <a:latin typeface="Verdana"/>
                <a:ea typeface="Verdana"/>
              </a:rPr>
            </a:b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My pierwsza brygada, strzelecka gromada 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Na stos rzuciliśmy nasz życia los, 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Na stos, na stos! x2</a:t>
            </a:r>
          </a:p>
          <a:p>
            <a:r>
              <a:rPr lang="pl-PL" sz="1800">
                <a:latin typeface="Verdana"/>
                <a:ea typeface="Verdana"/>
              </a:rPr>
              <a:t>2. O ileż mąk, ileż cierpienia, 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O ileż krwi, wylanych łez, 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Pomimo to nie ma zwątpienia, 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Dodawał sił wędrówki kres.</a:t>
            </a:r>
            <a:br>
              <a:rPr lang="pl-PL" sz="1800" dirty="0">
                <a:latin typeface="Verdana"/>
                <a:ea typeface="Verdana"/>
              </a:rPr>
            </a:b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My pierwsza brygada, strzelecka gromada 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Na stos rzuciliśmy nasz życia los, 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Na stos, na stos! x2</a:t>
            </a:r>
          </a:p>
          <a:p>
            <a:endParaRPr lang="pl-PL" sz="2000" dirty="0"/>
          </a:p>
        </p:txBody>
      </p:sp>
      <p:pic>
        <p:nvPicPr>
          <p:cNvPr id="5" name="Symbol zastępczy zawartości 6" descr="undefined">
            <a:extLst>
              <a:ext uri="{FF2B5EF4-FFF2-40B4-BE49-F238E27FC236}">
                <a16:creationId xmlns:a16="http://schemas.microsoft.com/office/drawing/2014/main" id="{746D82E0-950D-168C-0420-7E13ADBC3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46" r="32877" b="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569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170738-FD31-3262-8E9A-C8434BDB14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461963"/>
          </a:xfrm>
        </p:spPr>
        <p:txBody>
          <a:bodyPr>
            <a:noAutofit/>
          </a:bodyPr>
          <a:lstStyle/>
          <a:p>
            <a:r>
              <a:rPr lang="pl-PL" sz="3200" dirty="0"/>
              <a:t>                                   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E8858F-D28E-9EF0-EB6B-CE01E7C1AA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pl-PL" sz="1200" dirty="0">
              <a:latin typeface="Verdana"/>
              <a:ea typeface="Verdana"/>
            </a:endParaRPr>
          </a:p>
          <a:p>
            <a:endParaRPr lang="pl-PL" sz="32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ED82E81-CDED-0612-C6C6-636ACDEF384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938963" y="920750"/>
            <a:ext cx="5253037" cy="59356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sz="1600" dirty="0">
              <a:latin typeface="Verdana"/>
              <a:ea typeface="Verdana"/>
            </a:endParaRPr>
          </a:p>
          <a:p>
            <a:r>
              <a:rPr lang="pl-PL" sz="1800">
                <a:latin typeface="Verdana"/>
                <a:ea typeface="Verdana"/>
              </a:rPr>
              <a:t>3. Mówili, żeśmy stumanieni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Nie wierząc w to, że chcieć to móc!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Lecz trwaliśmy osamotnieni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A z nami był nasz drogi wódz!</a:t>
            </a:r>
            <a:br>
              <a:rPr lang="pl-PL" sz="1800" dirty="0">
                <a:latin typeface="Verdana"/>
                <a:ea typeface="Verdana"/>
              </a:rPr>
            </a:b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My pierwsza brygada, strzelecka gromada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Na stos rzuciliśmy nasz życia los,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>
                <a:latin typeface="Verdana"/>
                <a:ea typeface="Verdana"/>
              </a:rPr>
              <a:t>Na stos, na stos! x2</a:t>
            </a:r>
            <a:endParaRPr lang="pl-PL" sz="1800" dirty="0">
              <a:latin typeface="Verdana"/>
              <a:ea typeface="Verdana"/>
            </a:endParaRPr>
          </a:p>
          <a:p>
            <a:endParaRPr lang="pl-PL" sz="1800" dirty="0">
              <a:latin typeface="Verdana"/>
              <a:ea typeface="Verdana"/>
            </a:endParaRPr>
          </a:p>
          <a:p>
            <a:r>
              <a:rPr lang="pl-PL" sz="1800">
                <a:latin typeface="Verdana"/>
                <a:ea typeface="Verdana"/>
              </a:rPr>
              <a:t>4. Nie chcemy już od was uznania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 dirty="0">
                <a:latin typeface="Verdana"/>
                <a:ea typeface="Verdana"/>
              </a:rPr>
              <a:t>Ni waszych mów ni waszych łez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 dirty="0">
                <a:latin typeface="Verdana"/>
                <a:ea typeface="Verdana"/>
              </a:rPr>
              <a:t>Skończyły się dni kołatania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 dirty="0">
                <a:latin typeface="Verdana"/>
                <a:ea typeface="Verdana"/>
              </a:rPr>
              <a:t>Do waszych dusz, do waszych kies.</a:t>
            </a:r>
            <a:br>
              <a:rPr lang="pl-PL" sz="1800" dirty="0">
                <a:latin typeface="Verdana"/>
                <a:ea typeface="Verdana"/>
              </a:rPr>
            </a:br>
            <a:br>
              <a:rPr lang="pl-PL" sz="1800" dirty="0">
                <a:latin typeface="Verdana"/>
                <a:ea typeface="Verdana"/>
              </a:rPr>
            </a:br>
            <a:r>
              <a:rPr lang="pl-PL" sz="1800" dirty="0">
                <a:latin typeface="Verdana"/>
                <a:ea typeface="Verdana"/>
              </a:rPr>
              <a:t>My pierwsza brygada, strzelecka gromada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 dirty="0">
                <a:latin typeface="Verdana"/>
                <a:ea typeface="Verdana"/>
              </a:rPr>
              <a:t>Na stos rzuciliśmy nasz życia los,</a:t>
            </a:r>
            <a:br>
              <a:rPr lang="pl-PL" sz="1800" dirty="0">
                <a:latin typeface="Verdana"/>
                <a:ea typeface="Verdana"/>
              </a:rPr>
            </a:br>
            <a:r>
              <a:rPr lang="pl-PL" sz="1800" dirty="0">
                <a:latin typeface="Verdana"/>
                <a:ea typeface="Verdana"/>
              </a:rPr>
              <a:t>Na stos, na stos! x2</a:t>
            </a:r>
            <a:endParaRPr lang="pl-PL" sz="1800" dirty="0"/>
          </a:p>
          <a:p>
            <a:endParaRPr lang="pl-PL" sz="3200" dirty="0"/>
          </a:p>
        </p:txBody>
      </p:sp>
      <p:pic>
        <p:nvPicPr>
          <p:cNvPr id="10" name="Symbol zastępczy zawartości 6" descr="Odwiedziny rodzin w obozie internowanych oficerów legionowych. Od lewej: I rząd – mjr Kazimierz Fabrycy, ppor. Zygmunt Sulistrowski (trzeci), mjr Mieczysław Trojanowski „Ryś”, ks. Henryk Ciepichałł (siódmy); II rząd – ppor. Antoni Paczesny, por. Zdzisław Przyjałkowski „Mirski”, kpt. Czesław Jarnuszkiewicz, kpt. Stanisław Rouppert (szósty). Beniaminów. Lato 1917 r. Źródło: CAW">
            <a:extLst>
              <a:ext uri="{FF2B5EF4-FFF2-40B4-BE49-F238E27FC236}">
                <a16:creationId xmlns:a16="http://schemas.microsoft.com/office/drawing/2014/main" id="{AD9AAEF4-D0B8-5A91-553E-3FB8E52A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5550"/>
          <a:stretch/>
        </p:blipFill>
        <p:spPr>
          <a:xfrm>
            <a:off x="-2" y="10"/>
            <a:ext cx="6119462" cy="68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3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 descr="Odwiedziny rodzin w obozie internowanych oficerów legionowych. Od lewej: I rząd – mjr Kazimierz Fabrycy, ppor. Zygmunt Sulistrowski (trzeci), mjr Mieczysław Trojanowski „Ryś”, ks. Henryk Ciepichałł (siódmy); II rząd – ppor. Antoni Paczesny, por. Zdzisław Przyjałkowski „Mirski”, kpt. Czesław Jarnuszkiewicz, kpt. Stanisław Rouppert (szósty). Beniaminów. Lato 1917 r. Źródło: CAW">
            <a:extLst>
              <a:ext uri="{FF2B5EF4-FFF2-40B4-BE49-F238E27FC236}">
                <a16:creationId xmlns:a16="http://schemas.microsoft.com/office/drawing/2014/main" id="{21464088-8AFA-E0B4-34C4-5D1849D3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5550"/>
          <a:stretch/>
        </p:blipFill>
        <p:spPr>
          <a:xfrm>
            <a:off x="-2" y="10"/>
            <a:ext cx="4056982" cy="4469306"/>
          </a:xfrm>
          <a:prstGeom prst="rect">
            <a:avLst/>
          </a:prstGeom>
        </p:spPr>
      </p:pic>
      <p:pic>
        <p:nvPicPr>
          <p:cNvPr id="4" name="Symbol zastępczy zawartości 3" descr="undefined">
            <a:extLst>
              <a:ext uri="{FF2B5EF4-FFF2-40B4-BE49-F238E27FC236}">
                <a16:creationId xmlns:a16="http://schemas.microsoft.com/office/drawing/2014/main" id="{90827C99-EA2B-EFC7-CAD4-9012C6130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9599"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6" name="Obraz 5" descr="Józef Piłsudski, Kazimierz Sosnkowski i oficer armii niemieckiej Schlossmann w czasie spaceru na terenie twierdzy w Magdeburgu. Fot. NAC">
            <a:extLst>
              <a:ext uri="{FF2B5EF4-FFF2-40B4-BE49-F238E27FC236}">
                <a16:creationId xmlns:a16="http://schemas.microsoft.com/office/drawing/2014/main" id="{51E52D79-D75E-4391-CD9E-EB28456928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52" r="10858" b="-1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5" name="Obraz 4" descr="undefined">
            <a:extLst>
              <a:ext uri="{FF2B5EF4-FFF2-40B4-BE49-F238E27FC236}">
                <a16:creationId xmlns:a16="http://schemas.microsoft.com/office/drawing/2014/main" id="{E38FB507-FDC3-E20E-9018-5E2B86EAF9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22" r="30723" b="1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8AA9F5-5BC6-4362-08B6-DF2B2F9E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8" y="4777524"/>
            <a:ext cx="6863410" cy="1113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Kryzys przysięgowy</a:t>
            </a:r>
          </a:p>
        </p:txBody>
      </p:sp>
    </p:spTree>
    <p:extLst>
      <p:ext uri="{BB962C8B-B14F-4D97-AF65-F5344CB8AC3E}">
        <p14:creationId xmlns:p14="http://schemas.microsoft.com/office/powerpoint/2010/main" val="2131609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Zakończenie I wojny światowej - SmartAge.pl">
            <a:extLst>
              <a:ext uri="{FF2B5EF4-FFF2-40B4-BE49-F238E27FC236}">
                <a16:creationId xmlns:a16="http://schemas.microsoft.com/office/drawing/2014/main" id="{2AD9452B-21AD-083F-680E-83DC2358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96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4" name="Symbol zastępczy zawartości 3" descr="100 lat temu zakończyła się I wojna światowa | dzieje.pl - Historia Polski">
            <a:extLst>
              <a:ext uri="{FF2B5EF4-FFF2-40B4-BE49-F238E27FC236}">
                <a16:creationId xmlns:a16="http://schemas.microsoft.com/office/drawing/2014/main" id="{C7CB6EDE-C069-DB82-0FAA-A4C48387D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4661" r="9276"/>
          <a:stretch/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5" name="Obraz 4" descr="Koniec I wojny światowej już w niedzielę - tvp.info">
            <a:extLst>
              <a:ext uri="{FF2B5EF4-FFF2-40B4-BE49-F238E27FC236}">
                <a16:creationId xmlns:a16="http://schemas.microsoft.com/office/drawing/2014/main" id="{7C5AF071-D8E1-0536-1C4A-9F4347BC4A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74" r="33221" b="-2"/>
          <a:stretch/>
        </p:blipFill>
        <p:spPr>
          <a:xfrm>
            <a:off x="8115292" y="1"/>
            <a:ext cx="4076700" cy="52719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FE5C98-576C-A67F-26F8-0ECD1A43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 listopada 1918</a:t>
            </a:r>
          </a:p>
        </p:txBody>
      </p:sp>
    </p:spTree>
    <p:extLst>
      <p:ext uri="{BB962C8B-B14F-4D97-AF65-F5344CB8AC3E}">
        <p14:creationId xmlns:p14="http://schemas.microsoft.com/office/powerpoint/2010/main" val="3269720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ymbol zastępczy zawartości 3" descr="Polskie Symbole Narodowe">
            <a:extLst>
              <a:ext uri="{FF2B5EF4-FFF2-40B4-BE49-F238E27FC236}">
                <a16:creationId xmlns:a16="http://schemas.microsoft.com/office/drawing/2014/main" id="{1B4BAF7B-9CFB-B24B-EA91-7EE824841B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0A99E0-E8CF-E509-0161-D952D8B04F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7377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Notatnik Kaye: Jan Lechoń, 11 listopada">
            <a:extLst>
              <a:ext uri="{FF2B5EF4-FFF2-40B4-BE49-F238E27FC236}">
                <a16:creationId xmlns:a16="http://schemas.microsoft.com/office/drawing/2014/main" id="{B8DF58C0-9AAF-8C2B-A1FF-AFA4E1D1C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7B90FE-ADAA-7E3C-FAFE-21F0452C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Niepodległość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673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 descr="Historia RP NP Lekcja 6 Tworzenie polskiej gospodarki rozwój ...">
            <a:extLst>
              <a:ext uri="{FF2B5EF4-FFF2-40B4-BE49-F238E27FC236}">
                <a16:creationId xmlns:a16="http://schemas.microsoft.com/office/drawing/2014/main" id="{C7D33A04-20F4-F39E-656A-F9EBE8A56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8" r="26516" b="4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4" name="Symbol zastępczy zawartości 3" descr="II Rzeczpospolita Polska | II Rzeczpospolita Wiki | Fandom">
            <a:extLst>
              <a:ext uri="{FF2B5EF4-FFF2-40B4-BE49-F238E27FC236}">
                <a16:creationId xmlns:a16="http://schemas.microsoft.com/office/drawing/2014/main" id="{05E9D68A-329D-B254-BC71-ACF14F97A1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5464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Obraz 4" descr="Kultura i nauka w II rzeczypospolitej by Natalia Jarosz on Prezi">
            <a:extLst>
              <a:ext uri="{FF2B5EF4-FFF2-40B4-BE49-F238E27FC236}">
                <a16:creationId xmlns:a16="http://schemas.microsoft.com/office/drawing/2014/main" id="{D75AEDD8-B8A1-6AD7-B132-1684AA429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79" r="30213" b="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7" name="Symbol zastępczy zawartości 6" descr="Gospodarka II RP: ambitnie, ale po wybojach">
            <a:extLst>
              <a:ext uri="{FF2B5EF4-FFF2-40B4-BE49-F238E27FC236}">
                <a16:creationId xmlns:a16="http://schemas.microsoft.com/office/drawing/2014/main" id="{62C5D222-C8BB-7A4C-A19A-9441A0D730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898" r="6690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3" name="Obraz 2" descr="Gospodarcza mapa II RP [mapa]">
            <a:extLst>
              <a:ext uri="{FF2B5EF4-FFF2-40B4-BE49-F238E27FC236}">
                <a16:creationId xmlns:a16="http://schemas.microsoft.com/office/drawing/2014/main" id="{9BEDA44A-B103-6856-A0FD-34A4F9CCF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104" r="-1" b="-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C4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2FA7D2-A50E-6CB6-F229-CF59D288B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II Rzeczpospolita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3342E140-F11C-6C4E-34BE-D653D74CC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REFORMA SZKOLNICTWA</a:t>
            </a:r>
          </a:p>
          <a:p>
            <a:r>
              <a:rPr lang="en-US" sz="1800" dirty="0">
                <a:solidFill>
                  <a:srgbClr val="FFFFFF"/>
                </a:solidFill>
              </a:rPr>
              <a:t>REFORMA WALUTOWA</a:t>
            </a:r>
          </a:p>
          <a:p>
            <a:r>
              <a:rPr lang="en-US" sz="1800" dirty="0">
                <a:solidFill>
                  <a:srgbClr val="FFFFFF"/>
                </a:solidFill>
              </a:rPr>
              <a:t>REFORMA ROLNA</a:t>
            </a:r>
          </a:p>
          <a:p>
            <a:r>
              <a:rPr lang="en-US" sz="1800" dirty="0">
                <a:solidFill>
                  <a:srgbClr val="FFFFFF"/>
                </a:solidFill>
              </a:rPr>
              <a:t>NOWY PORT W GDYNI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CENTRALNY OKKRĘG PRZEMYSŁOWY</a:t>
            </a:r>
          </a:p>
        </p:txBody>
      </p:sp>
    </p:spTree>
    <p:extLst>
      <p:ext uri="{BB962C8B-B14F-4D97-AF65-F5344CB8AC3E}">
        <p14:creationId xmlns:p14="http://schemas.microsoft.com/office/powerpoint/2010/main" val="713869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Visiter la Pologne : l’indispensable à savoir avant de partir">
            <a:extLst>
              <a:ext uri="{FF2B5EF4-FFF2-40B4-BE49-F238E27FC236}">
                <a16:creationId xmlns:a16="http://schemas.microsoft.com/office/drawing/2014/main" id="{57BB1E4D-2431-0A9B-0DB6-6F22863BB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960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83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8949F4-BD3E-6C58-3B6C-33A74933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to </a:t>
            </a:r>
            <a:r>
              <a:rPr lang="en-US" sz="7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już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koniec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naszej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</a:t>
            </a:r>
            <a:r>
              <a:rPr lang="en-US" sz="7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Krótkiej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historii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długiej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niewoli</a:t>
            </a:r>
            <a:r>
              <a:rPr lang="en-US" sz="7400" dirty="0">
                <a:solidFill>
                  <a:srgbClr val="FFFFFF"/>
                </a:solidFill>
              </a:rPr>
              <a:t>"</a:t>
            </a:r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72A50A-D04F-CA08-F1C9-A98D63D36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228" y="5972174"/>
            <a:ext cx="8578699" cy="5048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Dziękujemy</a:t>
            </a:r>
            <a:r>
              <a:rPr lang="en-US" sz="4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4000" kern="120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uwagę</a:t>
            </a:r>
            <a:endParaRPr lang="en-US" sz="4000" kern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Obraz 3" descr="Kartka z kalendarza 11 listopada - Gify i obrazki na GifyAgusi.pl">
            <a:extLst>
              <a:ext uri="{FF2B5EF4-FFF2-40B4-BE49-F238E27FC236}">
                <a16:creationId xmlns:a16="http://schemas.microsoft.com/office/drawing/2014/main" id="{535EE5D4-5581-0287-39D6-9B43B788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31" y="1316831"/>
            <a:ext cx="3809998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2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jczyzna - Muzeum Narodowe we Wrocławiu">
            <a:extLst>
              <a:ext uri="{FF2B5EF4-FFF2-40B4-BE49-F238E27FC236}">
                <a16:creationId xmlns:a16="http://schemas.microsoft.com/office/drawing/2014/main" id="{AE75FA2A-3E6C-5B62-FFC1-CA8AEC644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541" b="99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71E3CBD-50BB-8B9F-EEEE-4687EA02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Ojczyzna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11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ymbol zastępczy zawartości 3" descr="Obraz zawierający na wolnym powietrzu, trawa, niebo, roślina&#10;&#10;Opis wygenerowany automatycznie">
            <a:extLst>
              <a:ext uri="{FF2B5EF4-FFF2-40B4-BE49-F238E27FC236}">
                <a16:creationId xmlns:a16="http://schemas.microsoft.com/office/drawing/2014/main" id="{78810DDC-74F1-6A5D-D51A-9F7428C98B4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8011" b="172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3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Tadeusz Kościuszko – Bringing Freedom to Both Sides of the Atlantic ...">
            <a:extLst>
              <a:ext uri="{FF2B5EF4-FFF2-40B4-BE49-F238E27FC236}">
                <a16:creationId xmlns:a16="http://schemas.microsoft.com/office/drawing/2014/main" id="{E9B80FE1-BD77-6CE5-2472-E5170FDC7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862" b="27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B131AC-ECE5-5400-0A1E-7D9483DB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Szkoła Rycerska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68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98CC4800-1A83-AF72-2AD8-E512A4B26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A2A705-5EC5-2A7F-76B5-853D6B4E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Hymn do miłości ojczyzny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655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7D017D-8AAB-3985-792E-6D643441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HYMN DO MIŁOŚCI OJCZYZNY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3BBFE1-6429-0DF1-FF0E-9E1CC347B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ŚWIĘTA MIŁOŚCI KOCHANEJ OJCZYZNY, </a:t>
            </a:r>
          </a:p>
          <a:p>
            <a:r>
              <a:rPr lang="pl-PL" dirty="0"/>
              <a:t>CZUJĄ CIĘ TYLKO UMYSŁY POCZCIWE,</a:t>
            </a:r>
          </a:p>
          <a:p>
            <a:r>
              <a:rPr lang="pl-PL" dirty="0"/>
              <a:t>DLA CIEBIE ZJADŁE SMAKUJA TRUCIZNY,</a:t>
            </a:r>
          </a:p>
          <a:p>
            <a:r>
              <a:rPr lang="pl-PL" dirty="0"/>
              <a:t>DLA CIEBIE WIĘZY , PĘTA NIEZELŻYWE.</a:t>
            </a:r>
          </a:p>
          <a:p>
            <a:r>
              <a:rPr lang="pl-PL" dirty="0"/>
              <a:t>KSZTAŁCISZ KALECTWO PRZEZ CHWALEBNE BLIZNY,</a:t>
            </a:r>
          </a:p>
          <a:p>
            <a:r>
              <a:rPr lang="pl-PL" dirty="0"/>
              <a:t>GNIEŹDZISZ W UMYŚLE ROZKOSZY PRAWDZIWE,</a:t>
            </a:r>
          </a:p>
          <a:p>
            <a:r>
              <a:rPr lang="pl-PL" dirty="0"/>
              <a:t>BYLE CIĘ TYLKO WSPOMÓC, BYLE WSPIERAĆ,</a:t>
            </a:r>
          </a:p>
          <a:p>
            <a:r>
              <a:rPr lang="pl-PL" dirty="0"/>
              <a:t>NIE ŻAL ŻYĆ W NĘDZY, NIE ŻAL I UMIERAĆ.</a:t>
            </a:r>
          </a:p>
        </p:txBody>
      </p:sp>
    </p:spTree>
    <p:extLst>
      <p:ext uri="{BB962C8B-B14F-4D97-AF65-F5344CB8AC3E}">
        <p14:creationId xmlns:p14="http://schemas.microsoft.com/office/powerpoint/2010/main" val="2713589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9DFA62-02E1-9931-1AD7-1E323FED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II rozbiór Polski 1793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ymbol zastępczy zawartości 5" descr="Obraz zawierający tekst, obraz, niebo, dom&#10;&#10;Opis wygenerowany automatycznie">
            <a:extLst>
              <a:ext uri="{FF2B5EF4-FFF2-40B4-BE49-F238E27FC236}">
                <a16:creationId xmlns:a16="http://schemas.microsoft.com/office/drawing/2014/main" id="{47C7AAEE-7E9F-EDCD-6C45-22229CC4D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857" y="2027689"/>
            <a:ext cx="5905499" cy="4293390"/>
          </a:xfrm>
        </p:spPr>
      </p:pic>
      <p:pic>
        <p:nvPicPr>
          <p:cNvPr id="4" name="Symbol zastępczy zawartości 3" descr="Obraz zawierający mapa, atlas, tekst&#10;&#10;Opis wygenerowany automatycznie">
            <a:extLst>
              <a:ext uri="{FF2B5EF4-FFF2-40B4-BE49-F238E27FC236}">
                <a16:creationId xmlns:a16="http://schemas.microsoft.com/office/drawing/2014/main" id="{78B660A2-F749-6D7A-EF76-09B4E865F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39" y="369913"/>
            <a:ext cx="3543948" cy="27845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undefined">
            <a:extLst>
              <a:ext uri="{FF2B5EF4-FFF2-40B4-BE49-F238E27FC236}">
                <a16:creationId xmlns:a16="http://schemas.microsoft.com/office/drawing/2014/main" id="{E1E92675-7F8C-934E-A30A-A01989BF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661" y="3736420"/>
            <a:ext cx="3588640" cy="27722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1437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38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Motyw pakietu Office</vt:lpstr>
      <vt:lpstr>Koniec I Rzeczypospolitej 1795</vt:lpstr>
      <vt:lpstr>Święto niepodległości </vt:lpstr>
      <vt:lpstr>Krótka historia długiej niewoli</vt:lpstr>
      <vt:lpstr>Ojczyzna</vt:lpstr>
      <vt:lpstr>Prezentacja programu PowerPoint</vt:lpstr>
      <vt:lpstr>Szkoła Rycerska</vt:lpstr>
      <vt:lpstr>Hymn do miłości ojczyzny</vt:lpstr>
      <vt:lpstr>HYMN DO MIŁOŚCI OJCZYZNY</vt:lpstr>
      <vt:lpstr>II rozbiór Polski 1793</vt:lpstr>
      <vt:lpstr>Powstanie kościuszkowskie 1794</vt:lpstr>
      <vt:lpstr>III rozbiór Polski 1795</vt:lpstr>
      <vt:lpstr>Legiony gen. Dąbrowskiego</vt:lpstr>
      <vt:lpstr>Mazurek Dąbrowskiego</vt:lpstr>
      <vt:lpstr>Legiony na San Domingo</vt:lpstr>
      <vt:lpstr>Księstwo Warszawskie- namiastka polskości</vt:lpstr>
      <vt:lpstr>Kongres wiedeński 1814-15</vt:lpstr>
      <vt:lpstr>Powstanie listopadowe 1830- 31</vt:lpstr>
      <vt:lpstr>Wielka Emigracja</vt:lpstr>
      <vt:lpstr>Gdy naród do boju</vt:lpstr>
      <vt:lpstr>Wiosna Ludów w Europie 1848- 49</vt:lpstr>
      <vt:lpstr>      Marsz Polonia</vt:lpstr>
      <vt:lpstr>Powstanie styczniowe 1863</vt:lpstr>
      <vt:lpstr>Pożegnanie powstańca- kobiety w czasie powstania</vt:lpstr>
      <vt:lpstr>Prezentacja programu PowerPoint</vt:lpstr>
      <vt:lpstr>Pochód na Sybir</vt:lpstr>
      <vt:lpstr>Pozytywizm</vt:lpstr>
      <vt:lpstr>Miejcie nadzieję</vt:lpstr>
      <vt:lpstr>Wybuch I wojny światowej</vt:lpstr>
      <vt:lpstr>Józef Piłsudski i jego legioniści</vt:lpstr>
      <vt:lpstr>            Marsz I Brygady</vt:lpstr>
      <vt:lpstr>                                     </vt:lpstr>
      <vt:lpstr>Kryzys przysięgowy</vt:lpstr>
      <vt:lpstr>11 listopada 1918</vt:lpstr>
      <vt:lpstr>Prezentacja programu PowerPoint</vt:lpstr>
      <vt:lpstr>Niepodległość</vt:lpstr>
      <vt:lpstr>II Rzeczpospolita</vt:lpstr>
      <vt:lpstr>Prezentacja programu PowerPoint</vt:lpstr>
      <vt:lpstr>I to już koniec naszej "Krótkiej historii długiej niewoli"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783</cp:revision>
  <dcterms:created xsi:type="dcterms:W3CDTF">2024-10-06T07:18:32Z</dcterms:created>
  <dcterms:modified xsi:type="dcterms:W3CDTF">2024-11-06T07:46:55Z</dcterms:modified>
</cp:coreProperties>
</file>