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6C336E-14DE-9FC0-3E2D-783FF5A62D2B}" v="229" dt="2025-03-01T05:32:21.727"/>
    <p1510:client id="{CDEDA5BE-CFBE-1AFC-4C53-092A27C5A6F6}" v="25" dt="2025-03-02T07:29:16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01.03.2025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01.03.2025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01.03.2025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01.03.2025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01.03.2025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01.03.2025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01.03.2025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01.03.2025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01.03.2025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01.03.2025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01.03.2025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01.03.2025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a skrzydłach anioła: Tapeta na pulpit- grudzień 2017">
            <a:extLst>
              <a:ext uri="{FF2B5EF4-FFF2-40B4-BE49-F238E27FC236}">
                <a16:creationId xmlns:a16="http://schemas.microsoft.com/office/drawing/2014/main" id="{6FA2F441-9860-533D-4257-7EB1E4659F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6" b="7961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/>
          </a:bodyPr>
          <a:lstStyle/>
          <a:p>
            <a:pPr algn="l"/>
            <a:r>
              <a:rPr lang="pl-PL" sz="5200">
                <a:solidFill>
                  <a:srgbClr val="FFFFFF"/>
                </a:solidFill>
              </a:rPr>
              <a:t>Kalendarium historyczne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3466" y="4551037"/>
            <a:ext cx="5449479" cy="15780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pl-PL">
                <a:solidFill>
                  <a:srgbClr val="FFFFFF"/>
                </a:solidFill>
              </a:rPr>
              <a:t>grudzień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99461-E142-90B1-0640-1BBB5BA7A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15 grudnia</a:t>
            </a:r>
          </a:p>
        </p:txBody>
      </p:sp>
      <p:pic>
        <p:nvPicPr>
          <p:cNvPr id="5" name="Picture 4" descr="13 zdjęć z pacyfikacji kopalni Manifest Lipcowy. Film przeleżał w ...">
            <a:extLst>
              <a:ext uri="{FF2B5EF4-FFF2-40B4-BE49-F238E27FC236}">
                <a16:creationId xmlns:a16="http://schemas.microsoft.com/office/drawing/2014/main" id="{FD2672EA-1999-68EF-EA73-B408B38E4E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85" r="14081" b="1"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4" name="Picture 3" descr="15 grudnia 1981 r. Pacyfikacja kopalni &quot;Manifest Lipcowy&quot; w Jastrzębiu ...">
            <a:extLst>
              <a:ext uri="{FF2B5EF4-FFF2-40B4-BE49-F238E27FC236}">
                <a16:creationId xmlns:a16="http://schemas.microsoft.com/office/drawing/2014/main" id="{2DCF1614-5B0B-DF07-3DF0-5A72070FBD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1378" b="-2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FC3CD-49FD-C842-3EC3-8BDD4914C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886" y="4766267"/>
            <a:ext cx="7738141" cy="10774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15 </a:t>
            </a:r>
            <a:r>
              <a:rPr lang="en-US" sz="24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grudnia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– w 1981 </a:t>
            </a:r>
            <a:r>
              <a:rPr lang="en-US" sz="24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roku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podczas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stanu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wojennego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oddziały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ZOMO </a:t>
            </a:r>
            <a:r>
              <a:rPr lang="en-US" sz="24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spacyfikowały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górników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KWK „Manifest </a:t>
            </a:r>
            <a:r>
              <a:rPr lang="en-US" sz="24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Lipcowy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” w </a:t>
            </a:r>
            <a:r>
              <a:rPr lang="en-US" sz="24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Jastrzębiu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– </a:t>
            </a:r>
            <a:r>
              <a:rPr lang="en-US" sz="24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Zdroju</a:t>
            </a:r>
            <a:endParaRPr lang="en-US" sz="240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67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E89734-7008-7E26-0FB2-DE58EC01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16 grudnia</a:t>
            </a:r>
          </a:p>
        </p:txBody>
      </p:sp>
      <p:pic>
        <p:nvPicPr>
          <p:cNvPr id="4" name="Picture 3" descr="Premier: pacyfikacja kopalni &quot;Wujek&quot; to zbrodnia komunistyczna - Polska ...">
            <a:extLst>
              <a:ext uri="{FF2B5EF4-FFF2-40B4-BE49-F238E27FC236}">
                <a16:creationId xmlns:a16="http://schemas.microsoft.com/office/drawing/2014/main" id="{4E7074EF-D0A8-E1CC-20F2-383F851ED8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581" r="10071" b="-3"/>
          <a:stretch/>
        </p:blipFill>
        <p:spPr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6" name="Picture 5" descr="[TYLKO U NAS] Dr J. Neja: Pacyfikacja kopalni „Wujek” była najkrwawszym ...">
            <a:extLst>
              <a:ext uri="{FF2B5EF4-FFF2-40B4-BE49-F238E27FC236}">
                <a16:creationId xmlns:a16="http://schemas.microsoft.com/office/drawing/2014/main" id="{622B5CD3-7CBB-95F1-34DC-7AAC7D8DF2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443" r="10427" b="-1"/>
          <a:stretch/>
        </p:blipFill>
        <p:spPr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5" name="Picture 4" descr="33. rocznica pacyfikacji kopalni „Wujek” - Nasz Dziennik">
            <a:extLst>
              <a:ext uri="{FF2B5EF4-FFF2-40B4-BE49-F238E27FC236}">
                <a16:creationId xmlns:a16="http://schemas.microsoft.com/office/drawing/2014/main" id="{F52A8C9E-6318-79DF-EFE6-649AE05716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780" r="19081" b="-1"/>
          <a:stretch/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572CE-64AA-E527-3D55-1BB09145F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9834" y="4766267"/>
            <a:ext cx="7357141" cy="10774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16 </a:t>
            </a:r>
            <a:r>
              <a:rPr lang="en-US" sz="24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grudnia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– w 1981 </a:t>
            </a:r>
            <a:r>
              <a:rPr lang="en-US" sz="24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roku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podczas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stanu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wojennego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oddziały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ZOMO </a:t>
            </a:r>
            <a:r>
              <a:rPr lang="en-US" sz="24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spacyfikowały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górników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KWK „Wujek” w </a:t>
            </a:r>
            <a:r>
              <a:rPr lang="en-US" sz="24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Katowicach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24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zabijając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9 </a:t>
            </a:r>
            <a:r>
              <a:rPr lang="en-US" sz="24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górników</a:t>
            </a:r>
            <a:endParaRPr lang="en-US" sz="240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90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AD3ACE-34E2-4848-31A2-8B1813991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17 grudnia</a:t>
            </a:r>
          </a:p>
        </p:txBody>
      </p:sp>
      <p:pic>
        <p:nvPicPr>
          <p:cNvPr id="5" name="Picture 4" descr="CZARNY CZWARTEK DVD+Książka Lektor PL (folia) 5730516330 - Sklepy ...">
            <a:extLst>
              <a:ext uri="{FF2B5EF4-FFF2-40B4-BE49-F238E27FC236}">
                <a16:creationId xmlns:a16="http://schemas.microsoft.com/office/drawing/2014/main" id="{ED18D38A-A32A-EB0F-98B5-9B7450D0B0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6793"/>
          <a:stretch/>
        </p:blipFill>
        <p:spPr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4" name="Picture 3" descr="Obraz znaleziony dla: czarny czwartek janek wiśniewski padł">
            <a:extLst>
              <a:ext uri="{FF2B5EF4-FFF2-40B4-BE49-F238E27FC236}">
                <a16:creationId xmlns:a16="http://schemas.microsoft.com/office/drawing/2014/main" id="{A9722DEA-0116-3ACC-CEF8-7CEC555B70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429" r="20126" b="-1"/>
          <a:stretch/>
        </p:blipFill>
        <p:spPr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6" name="Picture 5" descr="&quot;Czarny czwartek&quot; 17 grudnia 1970 roku. Mija 45 lat od masakry ...">
            <a:extLst>
              <a:ext uri="{FF2B5EF4-FFF2-40B4-BE49-F238E27FC236}">
                <a16:creationId xmlns:a16="http://schemas.microsoft.com/office/drawing/2014/main" id="{6902B971-DA24-8F8D-A925-C2922D8E18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250" r="12877" b="1"/>
          <a:stretch/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FC55B-B470-4FD8-D8CC-4047CF1B3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766267"/>
            <a:ext cx="5692774" cy="10774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17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grudnia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– w 1970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roku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doszło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w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Gdyni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do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maskary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robotników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Stoczni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im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.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Komuny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Paryskiej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gdzie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zginęło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10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osób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oraz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do walk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ulicznych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w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Szczecinie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, w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których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zginęło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16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osób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–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tzw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. Czarny </a:t>
            </a:r>
            <a:r>
              <a:rPr lang="en-US" sz="18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Czwartek</a:t>
            </a:r>
            <a:endParaRPr lang="en-US" sz="1800" err="1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51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anisław Wojciechowski - Przewodnik po Warszawie">
            <a:extLst>
              <a:ext uri="{FF2B5EF4-FFF2-40B4-BE49-F238E27FC236}">
                <a16:creationId xmlns:a16="http://schemas.microsoft.com/office/drawing/2014/main" id="{12AE248D-FE58-9F90-1BB7-5A7F3CD6DD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7" r="2670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4" name="Picture 3" descr="150 lat temu urodził się Stanisław Wojciechowski, drugi prezydent RP ...">
            <a:extLst>
              <a:ext uri="{FF2B5EF4-FFF2-40B4-BE49-F238E27FC236}">
                <a16:creationId xmlns:a16="http://schemas.microsoft.com/office/drawing/2014/main" id="{39789FF6-7409-2325-3CF0-4675922754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88" r="1225" b="-3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Picture 5" descr="Prezydent II RP Stanisław Wojciechowski upamiętniony monetą. NBP ...">
            <a:extLst>
              <a:ext uri="{FF2B5EF4-FFF2-40B4-BE49-F238E27FC236}">
                <a16:creationId xmlns:a16="http://schemas.microsoft.com/office/drawing/2014/main" id="{C5652963-C6B5-590E-E56F-6E42630F17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212" r="2" b="5107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FDAA30-403F-C760-9342-51D1BFCC4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20 </a:t>
            </a:r>
            <a:r>
              <a:rPr lang="en-US" sz="4000" err="1"/>
              <a:t>grudnia</a:t>
            </a:r>
            <a:endParaRPr lang="en-US" sz="4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967D6-9D95-5160-34A8-B7B020691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20 </a:t>
            </a:r>
            <a:r>
              <a:rPr lang="en-US" sz="2400" err="1">
                <a:ea typeface="+mn-lt"/>
                <a:cs typeface="+mn-lt"/>
              </a:rPr>
              <a:t>grudnia</a:t>
            </a:r>
            <a:r>
              <a:rPr lang="en-US" sz="2400" dirty="0">
                <a:ea typeface="+mn-lt"/>
                <a:cs typeface="+mn-lt"/>
              </a:rPr>
              <a:t> – w 1922 </a:t>
            </a:r>
            <a:r>
              <a:rPr lang="en-US" sz="2400" err="1">
                <a:ea typeface="+mn-lt"/>
                <a:cs typeface="+mn-lt"/>
              </a:rPr>
              <a:t>roku</a:t>
            </a:r>
            <a:r>
              <a:rPr lang="en-US" sz="2400" dirty="0">
                <a:ea typeface="+mn-lt"/>
                <a:cs typeface="+mn-lt"/>
              </a:rPr>
              <a:t> Stanisław Wojciechowski </a:t>
            </a:r>
            <a:r>
              <a:rPr lang="en-US" sz="2400" err="1">
                <a:ea typeface="+mn-lt"/>
                <a:cs typeface="+mn-lt"/>
              </a:rPr>
              <a:t>został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wybrany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drugiego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prezydenta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Rzeczypospolitej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Polskiej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28495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DC02F-B1FA-13EB-450C-482C70436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21 grudnia</a:t>
            </a:r>
          </a:p>
        </p:txBody>
      </p:sp>
      <p:pic>
        <p:nvPicPr>
          <p:cNvPr id="7" name="Picture 6" descr="Generał Leopold Okulicki 1898 - 1946: Tablice pamiątkowe">
            <a:extLst>
              <a:ext uri="{FF2B5EF4-FFF2-40B4-BE49-F238E27FC236}">
                <a16:creationId xmlns:a16="http://schemas.microsoft.com/office/drawing/2014/main" id="{38DA9283-042B-59CF-AB4C-39BB5F7093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253" r="16046" b="-2"/>
          <a:stretch/>
        </p:blipFill>
        <p:spPr>
          <a:xfrm>
            <a:off x="-4" y="10"/>
            <a:ext cx="2952750" cy="3940619"/>
          </a:xfrm>
          <a:custGeom>
            <a:avLst/>
            <a:gdLst/>
            <a:ahLst/>
            <a:cxnLst/>
            <a:rect l="l" t="t" r="r" b="b"/>
            <a:pathLst>
              <a:path w="2952750" h="3940629">
                <a:moveTo>
                  <a:pt x="0" y="0"/>
                </a:moveTo>
                <a:lnTo>
                  <a:pt x="2952750" y="0"/>
                </a:lnTo>
                <a:lnTo>
                  <a:pt x="2952749" y="3847994"/>
                </a:lnTo>
                <a:lnTo>
                  <a:pt x="0" y="3940629"/>
                </a:lnTo>
                <a:close/>
              </a:path>
            </a:pathLst>
          </a:custGeom>
        </p:spPr>
      </p:pic>
      <p:pic>
        <p:nvPicPr>
          <p:cNvPr id="6" name="Picture 5" descr="200 000 złotych - Leopold Okulicki - 1991 rok Monety Kolekcjonerskie ...">
            <a:extLst>
              <a:ext uri="{FF2B5EF4-FFF2-40B4-BE49-F238E27FC236}">
                <a16:creationId xmlns:a16="http://schemas.microsoft.com/office/drawing/2014/main" id="{9036B70D-91D0-826E-F37A-5C975DDCE3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937" r="12687"/>
          <a:stretch/>
        </p:blipFill>
        <p:spPr>
          <a:xfrm>
            <a:off x="3143253" y="10"/>
            <a:ext cx="2857499" cy="3842008"/>
          </a:xfrm>
          <a:custGeom>
            <a:avLst/>
            <a:gdLst/>
            <a:ahLst/>
            <a:cxnLst/>
            <a:rect l="l" t="t" r="r" b="b"/>
            <a:pathLst>
              <a:path w="2857499" h="3842018">
                <a:moveTo>
                  <a:pt x="0" y="0"/>
                </a:moveTo>
                <a:lnTo>
                  <a:pt x="2857499" y="0"/>
                </a:lnTo>
                <a:lnTo>
                  <a:pt x="2857499" y="3799815"/>
                </a:lnTo>
                <a:lnTo>
                  <a:pt x="2408465" y="3766458"/>
                </a:lnTo>
                <a:lnTo>
                  <a:pt x="0" y="3842018"/>
                </a:lnTo>
                <a:close/>
              </a:path>
            </a:pathLst>
          </a:custGeom>
        </p:spPr>
      </p:pic>
      <p:pic>
        <p:nvPicPr>
          <p:cNvPr id="5" name="Picture 4" descr="Generał Leopold Okulicki 1898 - 1946: Szlak generała Leopolda Okulickiego">
            <a:extLst>
              <a:ext uri="{FF2B5EF4-FFF2-40B4-BE49-F238E27FC236}">
                <a16:creationId xmlns:a16="http://schemas.microsoft.com/office/drawing/2014/main" id="{B0EF9299-0E9D-7903-D526-C4728780A4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40" r="9348" b="4"/>
          <a:stretch/>
        </p:blipFill>
        <p:spPr>
          <a:xfrm>
            <a:off x="6191251" y="10"/>
            <a:ext cx="2857499" cy="4026227"/>
          </a:xfrm>
          <a:custGeom>
            <a:avLst/>
            <a:gdLst/>
            <a:ahLst/>
            <a:cxnLst/>
            <a:rect l="l" t="t" r="r" b="b"/>
            <a:pathLst>
              <a:path w="2857499" h="4026237">
                <a:moveTo>
                  <a:pt x="0" y="0"/>
                </a:moveTo>
                <a:lnTo>
                  <a:pt x="2857499" y="0"/>
                </a:lnTo>
                <a:lnTo>
                  <a:pt x="2857499" y="4026237"/>
                </a:lnTo>
                <a:lnTo>
                  <a:pt x="0" y="3813966"/>
                </a:lnTo>
                <a:close/>
              </a:path>
            </a:pathLst>
          </a:custGeom>
        </p:spPr>
      </p:pic>
      <p:pic>
        <p:nvPicPr>
          <p:cNvPr id="4" name="Picture 3" descr="Ostatni komendant generał Leopold Okulicki (13317380726) | Książka Allegro">
            <a:extLst>
              <a:ext uri="{FF2B5EF4-FFF2-40B4-BE49-F238E27FC236}">
                <a16:creationId xmlns:a16="http://schemas.microsoft.com/office/drawing/2014/main" id="{663B5A7C-4F6E-5575-AE2C-8B02D595EC3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629"/>
          <a:stretch/>
        </p:blipFill>
        <p:spPr>
          <a:xfrm>
            <a:off x="9239249" y="10"/>
            <a:ext cx="2952751" cy="4049475"/>
          </a:xfrm>
          <a:custGeom>
            <a:avLst/>
            <a:gdLst/>
            <a:ahLst/>
            <a:cxnLst/>
            <a:rect l="l" t="t" r="r" b="b"/>
            <a:pathLst>
              <a:path w="2952751" h="4049485">
                <a:moveTo>
                  <a:pt x="0" y="0"/>
                </a:moveTo>
                <a:lnTo>
                  <a:pt x="2952751" y="0"/>
                </a:lnTo>
                <a:lnTo>
                  <a:pt x="2952750" y="3940629"/>
                </a:lnTo>
                <a:lnTo>
                  <a:pt x="122465" y="4049485"/>
                </a:lnTo>
                <a:lnTo>
                  <a:pt x="0" y="4040388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1655B4F-4050-4B1F-82A8-180E74CF9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EA4C97B-84C4-4658-A6D6-600CB62B4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FE591E-19B9-480D-9B26-EB96D70C2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6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43A9A-01CA-D0DA-C08C-5902D7614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766266"/>
            <a:ext cx="5692774" cy="1080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21 </a:t>
            </a:r>
            <a:r>
              <a:rPr lang="en-US" sz="24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grudnia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– w 1944 </a:t>
            </a:r>
            <a:r>
              <a:rPr lang="en-US" sz="24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roku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Leopold </a:t>
            </a:r>
            <a:r>
              <a:rPr lang="en-US" sz="24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Okulicki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został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mianowany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dowódcą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Armii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Krajowej</a:t>
            </a:r>
            <a:endParaRPr lang="en-US" sz="2400" err="1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33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061BA2E-A388-41C5-B73A-B0FEB6B1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olski król - Bolesław szczodry, śmiały i dziki - plus.dziennikpolski24.pl">
            <a:extLst>
              <a:ext uri="{FF2B5EF4-FFF2-40B4-BE49-F238E27FC236}">
                <a16:creationId xmlns:a16="http://schemas.microsoft.com/office/drawing/2014/main" id="{93D2D393-5C10-2358-8156-FAF654DCFE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301" r="23364" b="-2"/>
          <a:stretch/>
        </p:blipFill>
        <p:spPr>
          <a:xfrm>
            <a:off x="-1" y="10"/>
            <a:ext cx="6096001" cy="6857990"/>
          </a:xfrm>
          <a:prstGeom prst="rect">
            <a:avLst/>
          </a:prstGeom>
        </p:spPr>
      </p:pic>
      <p:pic>
        <p:nvPicPr>
          <p:cNvPr id="4" name="Picture 3" descr="Historia Lekka, Łatwa i Przyjemna: Gdzie jest grób króla Bolesława II ...">
            <a:extLst>
              <a:ext uri="{FF2B5EF4-FFF2-40B4-BE49-F238E27FC236}">
                <a16:creationId xmlns:a16="http://schemas.microsoft.com/office/drawing/2014/main" id="{B0D25517-5C62-12A6-102A-E5613CE03C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604"/>
          <a:stretch/>
        </p:blipFill>
        <p:spPr>
          <a:xfrm>
            <a:off x="6094476" y="10"/>
            <a:ext cx="6094477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6E192A2-3ED3-4081-8A86-A22B51141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152902" y="-1181101"/>
            <a:ext cx="3886200" cy="12192001"/>
          </a:xfrm>
          <a:prstGeom prst="rect">
            <a:avLst/>
          </a:prstGeom>
          <a:gradFill>
            <a:gsLst>
              <a:gs pos="41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371B6E-4554-6722-C1B9-04AE16F9A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999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25 grudnia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575039"/>
            <a:ext cx="97840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AC377-531D-638C-6BD3-8E7FDA1F7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52" y="5624945"/>
            <a:ext cx="907999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25 grudnia – w 1076 roku Bolesław II Szczodry został koronowany w Gnieźnie na króla Polski</a:t>
            </a:r>
          </a:p>
        </p:txBody>
      </p:sp>
    </p:spTree>
    <p:extLst>
      <p:ext uri="{BB962C8B-B14F-4D97-AF65-F5344CB8AC3E}">
        <p14:creationId xmlns:p14="http://schemas.microsoft.com/office/powerpoint/2010/main" val="2228045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raz znaleziony dla: powstanie wielkopolskie">
            <a:extLst>
              <a:ext uri="{FF2B5EF4-FFF2-40B4-BE49-F238E27FC236}">
                <a16:creationId xmlns:a16="http://schemas.microsoft.com/office/drawing/2014/main" id="{01E5DED1-7B9F-89CD-A05E-818DC55FFB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192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A011E5-2D0E-CD1B-69D9-1267AE0B3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402" y="743447"/>
            <a:ext cx="344576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27 grudnia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1F137-B8AF-624D-10B6-664180C63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5403" y="4629234"/>
            <a:ext cx="3445766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27 grudnia – w 1918 roku rozpoczęło się powstanie wielkopolskie</a:t>
            </a:r>
          </a:p>
        </p:txBody>
      </p:sp>
    </p:spTree>
    <p:extLst>
      <p:ext uri="{BB962C8B-B14F-4D97-AF65-F5344CB8AC3E}">
        <p14:creationId xmlns:p14="http://schemas.microsoft.com/office/powerpoint/2010/main" val="1868849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45D30-C482-A7E7-4F5C-B949832CA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27 </a:t>
            </a:r>
            <a:r>
              <a:rPr lang="en-US" dirty="0" err="1"/>
              <a:t>grudnia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5E3A0-7663-CD92-63AA-19BEEBB0C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74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2B2744-0520-1CE4-B502-F93657C2B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6 grudnia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2DC21-1805-80A3-DEE4-3BC7D26FF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6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grudnia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– w 1656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roku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w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Radnot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/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Siedmiogród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/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podpisano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traktat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rozbiorowy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Polski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 descr="6 grudnia 1656 r. – traktat w Radnót. Pierwsza próba rozbioru ...">
            <a:extLst>
              <a:ext uri="{FF2B5EF4-FFF2-40B4-BE49-F238E27FC236}">
                <a16:creationId xmlns:a16="http://schemas.microsoft.com/office/drawing/2014/main" id="{06FDFE38-A623-EB53-966A-F36E3B98C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193" y="546527"/>
            <a:ext cx="3588640" cy="243130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56F5B8-17AF-3011-283E-A9942B3B8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661" y="3931757"/>
            <a:ext cx="3588640" cy="238155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36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9A9B06-CD47-5A4C-A34D-3509F5E0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000"/>
              <a:t>9 grudnia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F08F0-E5B0-98E4-BF30-C9D650174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9 </a:t>
            </a:r>
            <a:r>
              <a:rPr lang="en-US" sz="2400" err="1">
                <a:ea typeface="+mn-lt"/>
                <a:cs typeface="+mn-lt"/>
              </a:rPr>
              <a:t>grudnia</a:t>
            </a:r>
            <a:r>
              <a:rPr lang="en-US" sz="2400" dirty="0">
                <a:ea typeface="+mn-lt"/>
                <a:cs typeface="+mn-lt"/>
              </a:rPr>
              <a:t> – w 1922 </a:t>
            </a:r>
            <a:r>
              <a:rPr lang="en-US" sz="2400" err="1">
                <a:ea typeface="+mn-lt"/>
                <a:cs typeface="+mn-lt"/>
              </a:rPr>
              <a:t>roku</a:t>
            </a:r>
            <a:r>
              <a:rPr lang="en-US" sz="2400" dirty="0">
                <a:ea typeface="+mn-lt"/>
                <a:cs typeface="+mn-lt"/>
              </a:rPr>
              <a:t> Gabriel </a:t>
            </a:r>
            <a:r>
              <a:rPr lang="en-US" sz="2400" err="1">
                <a:ea typeface="+mn-lt"/>
                <a:cs typeface="+mn-lt"/>
              </a:rPr>
              <a:t>Narutowicz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został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wybrany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pierwszego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prezydenta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Rzeczypospolitej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Polskiej</a:t>
            </a:r>
            <a:endParaRPr lang="en-US" sz="240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Zobacz szczegóły powiązanego obrazu. Historia Polski w malarstwie: Gabriel Narutowicz - pierwszy prezydent RP">
            <a:extLst>
              <a:ext uri="{FF2B5EF4-FFF2-40B4-BE49-F238E27FC236}">
                <a16:creationId xmlns:a16="http://schemas.microsoft.com/office/drawing/2014/main" id="{D927CDDC-0FA6-D0FF-B0D8-316BF51F8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960375"/>
            <a:ext cx="4170530" cy="496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68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207C8-30EF-70E1-8A91-79D5DFB45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10 grudnia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7488E-4C0F-CE78-0883-A402F54A0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ea typeface="+mn-lt"/>
                <a:cs typeface="+mn-lt"/>
              </a:rPr>
              <a:t>10 grudnia – w 1905 roku Henryk Sienkiewicz odebrał literacką nagrodę Nobla</a:t>
            </a:r>
            <a:endParaRPr lang="en-US" sz="2200"/>
          </a:p>
        </p:txBody>
      </p:sp>
      <p:pic>
        <p:nvPicPr>
          <p:cNvPr id="4" name="Picture 3" descr="Obraz znaleziony dla: henryk sienkiewicz nagroda nobla">
            <a:extLst>
              <a:ext uri="{FF2B5EF4-FFF2-40B4-BE49-F238E27FC236}">
                <a16:creationId xmlns:a16="http://schemas.microsoft.com/office/drawing/2014/main" id="{AAACC828-6FCD-6F78-C273-818EA59AD8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62" r="20714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27118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ED3DA-9A30-5A21-C00D-4CE7623A4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285" y="741391"/>
            <a:ext cx="3443514" cy="1616203"/>
          </a:xfrm>
        </p:spPr>
        <p:txBody>
          <a:bodyPr anchor="b">
            <a:normAutofit/>
          </a:bodyPr>
          <a:lstStyle/>
          <a:p>
            <a:r>
              <a:rPr lang="en-US" sz="3200"/>
              <a:t>11 grudnia</a:t>
            </a:r>
          </a:p>
        </p:txBody>
      </p:sp>
      <p:pic>
        <p:nvPicPr>
          <p:cNvPr id="4" name="Picture 3" descr="Mapa Rzeczypospolitej po rozejmie w Dywilinie. Na pomarańczowo - ziemie zdobyte przez Polskę w wojnie Rosją. Autor: Mathiasrex, Maciej Szczepańczyk, Halibutt / pl.wikipedia.org">
            <a:extLst>
              <a:ext uri="{FF2B5EF4-FFF2-40B4-BE49-F238E27FC236}">
                <a16:creationId xmlns:a16="http://schemas.microsoft.com/office/drawing/2014/main" id="{B6DA8D0A-4E55-6E27-49CF-8B9F6D1FA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14" y="862232"/>
            <a:ext cx="6449549" cy="506289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5B303-A955-2AB5-1A3A-3AAEC7221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0285" y="2533476"/>
            <a:ext cx="3443514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11 grudnia – 1618 roku zawarto rozejm w Dywilinie kończący wojnę polsko – moskiewską.</a:t>
            </a:r>
            <a:r>
              <a:rPr lang="en-US" sz="2000">
                <a:latin typeface="Aptos"/>
                <a:ea typeface="+mn-lt"/>
                <a:cs typeface="+mn-lt"/>
              </a:rPr>
              <a:t>M</a:t>
            </a:r>
            <a:r>
              <a:rPr lang="en-US" sz="2000">
                <a:latin typeface="Libre Franklin"/>
                <a:ea typeface="+mn-lt"/>
                <a:cs typeface="+mn-lt"/>
              </a:rPr>
              <a:t>iał obowiązywać czternaście i pół roku od dnia 3 stycznia 1619 do 3 lipca 1633. Rzeczypospolita uzyskiwała ziemię smoleńską, czernihowską i siewierską.</a:t>
            </a:r>
            <a:endParaRPr lang="en-US" sz="20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390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197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Polska, Aleksander Jagiellończyk, 1982, Warszawa - Aukcja internetowa ...">
            <a:extLst>
              <a:ext uri="{FF2B5EF4-FFF2-40B4-BE49-F238E27FC236}">
                <a16:creationId xmlns:a16="http://schemas.microsoft.com/office/drawing/2014/main" id="{34771005-DAB1-372E-2F58-8AD3C6E91F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691" r="45190" b="-1"/>
          <a:stretch/>
        </p:blipFill>
        <p:spPr>
          <a:xfrm>
            <a:off x="20" y="10"/>
            <a:ext cx="2970445" cy="3383269"/>
          </a:xfrm>
          <a:prstGeom prst="rect">
            <a:avLst/>
          </a:prstGeom>
        </p:spPr>
      </p:pic>
      <p:pic>
        <p:nvPicPr>
          <p:cNvPr id="5" name="Picture 4" descr="Aleksander Jagiellończyk – półgrosz koronny">
            <a:extLst>
              <a:ext uri="{FF2B5EF4-FFF2-40B4-BE49-F238E27FC236}">
                <a16:creationId xmlns:a16="http://schemas.microsoft.com/office/drawing/2014/main" id="{F5A87F45-59F7-5DD4-2E7D-59F7C5060E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1" r="12648" b="-1"/>
          <a:stretch/>
        </p:blipFill>
        <p:spPr>
          <a:xfrm>
            <a:off x="3072956" y="10"/>
            <a:ext cx="2970465" cy="3383268"/>
          </a:xfrm>
          <a:prstGeom prst="rect">
            <a:avLst/>
          </a:prstGeom>
        </p:spPr>
      </p:pic>
      <p:pic>
        <p:nvPicPr>
          <p:cNvPr id="6" name="Picture 5" descr="Obraz znaleziony dla: Aleksander jagiellończyk koronacja">
            <a:extLst>
              <a:ext uri="{FF2B5EF4-FFF2-40B4-BE49-F238E27FC236}">
                <a16:creationId xmlns:a16="http://schemas.microsoft.com/office/drawing/2014/main" id="{6E757385-91FA-A22F-F065-73E20EBD64E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577" r="18854" b="-3"/>
          <a:stretch/>
        </p:blipFill>
        <p:spPr>
          <a:xfrm>
            <a:off x="6145909" y="10"/>
            <a:ext cx="2971800" cy="3383268"/>
          </a:xfrm>
          <a:prstGeom prst="rect">
            <a:avLst/>
          </a:prstGeom>
        </p:spPr>
      </p:pic>
      <p:pic>
        <p:nvPicPr>
          <p:cNvPr id="4" name="Picture 3" descr="Aleksander Jagiellończyk - panowanie">
            <a:extLst>
              <a:ext uri="{FF2B5EF4-FFF2-40B4-BE49-F238E27FC236}">
                <a16:creationId xmlns:a16="http://schemas.microsoft.com/office/drawing/2014/main" id="{E82EC29D-B684-8F1F-2F84-88221E60347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3192" r="4" b="4"/>
          <a:stretch/>
        </p:blipFill>
        <p:spPr>
          <a:xfrm>
            <a:off x="9220200" y="10"/>
            <a:ext cx="2971800" cy="3383268"/>
          </a:xfrm>
          <a:prstGeom prst="rect">
            <a:avLst/>
          </a:prstGeom>
        </p:spPr>
      </p:pic>
      <p:pic>
        <p:nvPicPr>
          <p:cNvPr id="8" name="Picture 7" descr="Przywilej mielnicki | CKZiU Mrągowo">
            <a:extLst>
              <a:ext uri="{FF2B5EF4-FFF2-40B4-BE49-F238E27FC236}">
                <a16:creationId xmlns:a16="http://schemas.microsoft.com/office/drawing/2014/main" id="{712AF300-EE5F-9F04-BF60-B334E0656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252" r="6760"/>
          <a:stretch/>
        </p:blipFill>
        <p:spPr>
          <a:xfrm>
            <a:off x="-1018" y="3474720"/>
            <a:ext cx="6044438" cy="3383280"/>
          </a:xfrm>
          <a:prstGeom prst="rect">
            <a:avLst/>
          </a:prstGeom>
        </p:spPr>
      </p:pic>
      <p:sp>
        <p:nvSpPr>
          <p:cNvPr id="200" name="Rectangle 199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32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383E00-8EC0-F1D6-878B-1CB5634C5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653" y="3799272"/>
            <a:ext cx="5193748" cy="6371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12 grudnia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334FD-4510-673E-EC94-ED61A1208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648" y="4510585"/>
            <a:ext cx="5366610" cy="17587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12 </a:t>
            </a:r>
            <a:r>
              <a:rPr lang="en-US" sz="24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grudnia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– w 1501 </a:t>
            </a:r>
            <a:r>
              <a:rPr lang="en-US" sz="24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roku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Aleksander </a:t>
            </a:r>
            <a:r>
              <a:rPr lang="en-US" sz="24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Jagiellończyk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został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koronowany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Wawelu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króla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Polski</a:t>
            </a:r>
            <a:endParaRPr lang="en-US" sz="2400" kern="12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9175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7C92D1-CE8F-A57F-1ECD-3E0D0E239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8000"/>
            <a:ext cx="6143626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13 grudnia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214DF-51A5-7AC6-B92C-1484F2E98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082" y="4716472"/>
            <a:ext cx="6401719" cy="1088080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13 </a:t>
            </a:r>
            <a:r>
              <a:rPr lang="en-US" sz="2400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grudnia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– w 1981 </a:t>
            </a:r>
            <a:r>
              <a:rPr lang="en-US" sz="2400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roku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 </a:t>
            </a:r>
            <a:r>
              <a:rPr lang="en-US" sz="2400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Polsce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wprowadzono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stan </a:t>
            </a:r>
            <a:r>
              <a:rPr lang="en-US" sz="2400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wojenny</a:t>
            </a:r>
            <a:endParaRPr lang="en-US" sz="2400" kern="12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37 lat temu w Polsce wprowadzono stan wojenny - Bankier.pl">
            <a:extLst>
              <a:ext uri="{FF2B5EF4-FFF2-40B4-BE49-F238E27FC236}">
                <a16:creationId xmlns:a16="http://schemas.microsoft.com/office/drawing/2014/main" id="{1A593B8B-F1EC-967D-DDC0-51FE0397C5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113" b="2"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4" name="Picture 3" descr="ZOMO i czołgi na ulicach. 35 lat temu wprowadzono stan wojenny - Radio ...">
            <a:extLst>
              <a:ext uri="{FF2B5EF4-FFF2-40B4-BE49-F238E27FC236}">
                <a16:creationId xmlns:a16="http://schemas.microsoft.com/office/drawing/2014/main" id="{50E8C48B-FADE-1D5E-D82C-22799D0BBF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5363" b="2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0931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Queens Regnant: Anna Jagiellon - The spinster Queen - History of Royal ...">
            <a:extLst>
              <a:ext uri="{FF2B5EF4-FFF2-40B4-BE49-F238E27FC236}">
                <a16:creationId xmlns:a16="http://schemas.microsoft.com/office/drawing/2014/main" id="{14299952-1886-F1C1-4AFD-222B09ECE9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172" b="-2"/>
          <a:stretch/>
        </p:blipFill>
        <p:spPr>
          <a:xfrm>
            <a:off x="-2" y="10"/>
            <a:ext cx="4056982" cy="4469306"/>
          </a:xfrm>
          <a:prstGeom prst="rect">
            <a:avLst/>
          </a:prstGeom>
        </p:spPr>
      </p:pic>
      <p:pic>
        <p:nvPicPr>
          <p:cNvPr id="6" name="Picture 5" descr="Stefan Batory - Poczet królów polskich - PlanszeDydaktyczne.pl Poland ...">
            <a:extLst>
              <a:ext uri="{FF2B5EF4-FFF2-40B4-BE49-F238E27FC236}">
                <a16:creationId xmlns:a16="http://schemas.microsoft.com/office/drawing/2014/main" id="{B0CAA2C6-0A33-FCE6-72D0-90D9BC7988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317" r="-2" b="24815"/>
          <a:stretch/>
        </p:blipFill>
        <p:spPr>
          <a:xfrm>
            <a:off x="8115283" y="4462444"/>
            <a:ext cx="4076715" cy="2395556"/>
          </a:xfrm>
          <a:prstGeom prst="rect">
            <a:avLst/>
          </a:prstGeom>
        </p:spPr>
      </p:pic>
      <p:pic>
        <p:nvPicPr>
          <p:cNvPr id="4" name="Picture 3" descr="Obraz znaleziony dla: stefan batory koronacja">
            <a:extLst>
              <a:ext uri="{FF2B5EF4-FFF2-40B4-BE49-F238E27FC236}">
                <a16:creationId xmlns:a16="http://schemas.microsoft.com/office/drawing/2014/main" id="{BE43EE1B-D784-D2EE-8F80-77A46D95C5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26" r="6058" b="-1"/>
          <a:stretch/>
        </p:blipFill>
        <p:spPr>
          <a:xfrm>
            <a:off x="8115283" y="-1"/>
            <a:ext cx="4076717" cy="4469316"/>
          </a:xfrm>
          <a:prstGeom prst="rect">
            <a:avLst/>
          </a:prstGeom>
        </p:spPr>
      </p:pic>
      <p:pic>
        <p:nvPicPr>
          <p:cNvPr id="7" name="Picture 6" descr="Stefan Batory (1533-1586). Wojowniczy król Polski - Portal Polaków na ...">
            <a:extLst>
              <a:ext uri="{FF2B5EF4-FFF2-40B4-BE49-F238E27FC236}">
                <a16:creationId xmlns:a16="http://schemas.microsoft.com/office/drawing/2014/main" id="{A986BF00-72DF-0D5E-4837-5671545850D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158" r="10660" b="2"/>
          <a:stretch/>
        </p:blipFill>
        <p:spPr>
          <a:xfrm>
            <a:off x="4056980" y="-1"/>
            <a:ext cx="4063088" cy="446931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4054751-1972-4218-A5AC-06366AB23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462444"/>
            <a:ext cx="8115290" cy="2395556"/>
          </a:xfrm>
          <a:prstGeom prst="rect">
            <a:avLst/>
          </a:prstGeom>
          <a:gradFill>
            <a:gsLst>
              <a:gs pos="10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3F16F31-4871-4294-AA34-E451DD4CD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64" y="4462444"/>
            <a:ext cx="8115285" cy="2395556"/>
          </a:xfrm>
          <a:prstGeom prst="rect">
            <a:avLst/>
          </a:prstGeom>
          <a:gradFill>
            <a:gsLst>
              <a:gs pos="7000">
                <a:srgbClr val="000000">
                  <a:alpha val="44000"/>
                </a:srgbClr>
              </a:gs>
              <a:gs pos="67000">
                <a:schemeClr val="accent1">
                  <a:lumMod val="7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BD3FB0A-8C48-462D-82B4-C52CDB3F0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5280991"/>
            <a:ext cx="8115283" cy="1575508"/>
          </a:xfrm>
          <a:prstGeom prst="rect">
            <a:avLst/>
          </a:prstGeom>
          <a:gradFill>
            <a:gsLst>
              <a:gs pos="40000">
                <a:srgbClr val="000000">
                  <a:alpha val="0"/>
                </a:srgbClr>
              </a:gs>
              <a:gs pos="100000">
                <a:schemeClr val="accent1">
                  <a:alpha val="23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0C2055-567A-5C8C-294D-2FFB7F18E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08" y="4777524"/>
            <a:ext cx="6863410" cy="11139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14 grudnia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17095-7EF4-3BFF-C803-3268932E2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608" y="5891437"/>
            <a:ext cx="6863409" cy="5349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14 </a:t>
            </a:r>
            <a:r>
              <a:rPr lang="en-US" sz="18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grudnia</a:t>
            </a:r>
            <a:r>
              <a:rPr lang="en-US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– w 1575 </a:t>
            </a:r>
            <a:r>
              <a:rPr lang="en-US" sz="18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roku</a:t>
            </a:r>
            <a:r>
              <a:rPr lang="en-US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książę</a:t>
            </a:r>
            <a:r>
              <a:rPr lang="en-US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Siedmiogrodu</a:t>
            </a:r>
            <a:r>
              <a:rPr lang="en-US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Stefan Batory </a:t>
            </a:r>
            <a:r>
              <a:rPr lang="en-US" sz="18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został</a:t>
            </a:r>
            <a:r>
              <a:rPr lang="en-US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ogłoszony</a:t>
            </a:r>
            <a:r>
              <a:rPr lang="en-US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królem</a:t>
            </a:r>
            <a:r>
              <a:rPr lang="en-US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Polski</a:t>
            </a:r>
            <a:endParaRPr lang="en-US" sz="1800" kern="12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42351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Motyw pakietu Office</vt:lpstr>
      <vt:lpstr>Kalendarium historyczne</vt:lpstr>
      <vt:lpstr>27 grudnia</vt:lpstr>
      <vt:lpstr>6 grudnia</vt:lpstr>
      <vt:lpstr>9 grudnia</vt:lpstr>
      <vt:lpstr>10 grudnia</vt:lpstr>
      <vt:lpstr>11 grudnia</vt:lpstr>
      <vt:lpstr>12 grudnia</vt:lpstr>
      <vt:lpstr>13 grudnia</vt:lpstr>
      <vt:lpstr>14 grudnia</vt:lpstr>
      <vt:lpstr>15 grudnia</vt:lpstr>
      <vt:lpstr>16 grudnia</vt:lpstr>
      <vt:lpstr>17 grudnia</vt:lpstr>
      <vt:lpstr>20 grudnia</vt:lpstr>
      <vt:lpstr>21 grudnia</vt:lpstr>
      <vt:lpstr>25 grudnia</vt:lpstr>
      <vt:lpstr>27 grudnia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167</cp:revision>
  <dcterms:created xsi:type="dcterms:W3CDTF">2025-02-27T05:17:54Z</dcterms:created>
  <dcterms:modified xsi:type="dcterms:W3CDTF">2025-03-02T07:30:45Z</dcterms:modified>
</cp:coreProperties>
</file>