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853E1-9386-4742-1C90-27DAD3E8DB56}" v="500" dt="2025-02-27T05:02:4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stopad – miesiącem wspomnień – Lekkim piórem">
            <a:extLst>
              <a:ext uri="{FF2B5EF4-FFF2-40B4-BE49-F238E27FC236}">
                <a16:creationId xmlns:a16="http://schemas.microsoft.com/office/drawing/2014/main" id="{79918CE8-8C1A-3E8B-9316-EBA357AB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>
                <a:solidFill>
                  <a:srgbClr val="FFFFFF"/>
                </a:solidFill>
              </a:rPr>
              <a:t>Kalendarium historyczne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pl-PL" b="1" dirty="0">
              <a:solidFill>
                <a:srgbClr val="FFFFFF"/>
              </a:solidFill>
            </a:endParaRPr>
          </a:p>
          <a:p>
            <a:r>
              <a:rPr lang="pl-PL" sz="2800" dirty="0">
                <a:solidFill>
                  <a:srgbClr val="FFFFFF"/>
                </a:solidFill>
              </a:rPr>
              <a:t>                                                                    </a:t>
            </a:r>
            <a:r>
              <a:rPr lang="pl-PL" sz="3600">
                <a:solidFill>
                  <a:srgbClr val="FFFFFF"/>
                </a:solidFill>
              </a:rPr>
              <a:t>Kartki z kalendarza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D699-9095-FE37-285C-3BBCFC60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8521"/>
            <a:ext cx="4140014" cy="502893"/>
          </a:xfrm>
        </p:spPr>
        <p:txBody>
          <a:bodyPr>
            <a:normAutofit fontScale="90000"/>
          </a:bodyPr>
          <a:lstStyle/>
          <a:p>
            <a:r>
              <a:rPr lang="en-US" dirty="0"/>
              <a:t>16 </a:t>
            </a:r>
            <a:r>
              <a:rPr lang="en-US" dirty="0" err="1"/>
              <a:t>listopada</a:t>
            </a:r>
          </a:p>
        </p:txBody>
      </p:sp>
      <p:pic>
        <p:nvPicPr>
          <p:cNvPr id="4" name="Picture 3" descr="Telegram Józefa Piłsudskiego notyfikujący powstanie państwa polskiego ...">
            <a:extLst>
              <a:ext uri="{FF2B5EF4-FFF2-40B4-BE49-F238E27FC236}">
                <a16:creationId xmlns:a16="http://schemas.microsoft.com/office/drawing/2014/main" id="{26A952B5-C77C-0812-EF5B-9343D3BF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5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A131-4AD7-87F4-C5E3-43DA6B601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305" y="724374"/>
            <a:ext cx="5050059" cy="57168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b="1" dirty="0">
                <a:ea typeface="+mn-lt"/>
                <a:cs typeface="+mn-lt"/>
              </a:rPr>
              <a:t>16 </a:t>
            </a:r>
            <a:r>
              <a:rPr lang="en-US" sz="1200" b="1" err="1">
                <a:ea typeface="+mn-lt"/>
                <a:cs typeface="+mn-lt"/>
              </a:rPr>
              <a:t>listopada</a:t>
            </a:r>
            <a:r>
              <a:rPr lang="en-US" sz="1200" b="1" dirty="0">
                <a:ea typeface="+mn-lt"/>
                <a:cs typeface="+mn-lt"/>
              </a:rPr>
              <a:t> – w 1918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roku</a:t>
            </a:r>
            <a:r>
              <a:rPr lang="en-US" sz="1200" dirty="0">
                <a:ea typeface="+mn-lt"/>
                <a:cs typeface="+mn-lt"/>
              </a:rPr>
              <a:t> Józef Piłsudski </a:t>
            </a:r>
            <a:r>
              <a:rPr lang="en-US" sz="1200" err="1">
                <a:ea typeface="+mn-lt"/>
                <a:cs typeface="+mn-lt"/>
              </a:rPr>
              <a:t>poinformował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telegramem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rządy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państw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zachodnich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Stany </a:t>
            </a:r>
            <a:r>
              <a:rPr lang="en-US" sz="1200" err="1">
                <a:ea typeface="+mn-lt"/>
                <a:cs typeface="+mn-lt"/>
              </a:rPr>
              <a:t>Zjednoczone</a:t>
            </a:r>
            <a:r>
              <a:rPr lang="en-US" sz="1200" dirty="0">
                <a:ea typeface="+mn-lt"/>
                <a:cs typeface="+mn-lt"/>
              </a:rPr>
              <a:t> o </a:t>
            </a:r>
            <a:r>
              <a:rPr lang="en-US" sz="1200" err="1">
                <a:ea typeface="+mn-lt"/>
                <a:cs typeface="+mn-lt"/>
              </a:rPr>
              <a:t>powstaniu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Państwa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Polskiego</a:t>
            </a:r>
            <a:endParaRPr lang="en-US" sz="1200">
              <a:ea typeface="+mn-lt"/>
              <a:cs typeface="+mn-lt"/>
            </a:endParaRPr>
          </a:p>
          <a:p>
            <a:r>
              <a:rPr lang="en-US" sz="1050" dirty="0">
                <a:ea typeface="+mn-lt"/>
                <a:cs typeface="+mn-lt"/>
              </a:rPr>
              <a:t>Do P. </a:t>
            </a:r>
            <a:r>
              <a:rPr lang="en-US" sz="1050" dirty="0" err="1">
                <a:ea typeface="+mn-lt"/>
                <a:cs typeface="+mn-lt"/>
              </a:rPr>
              <a:t>Prezydenta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Stanów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Zjednoczonych</a:t>
            </a:r>
            <a:r>
              <a:rPr lang="en-US" sz="1050" dirty="0">
                <a:ea typeface="+mn-lt"/>
                <a:cs typeface="+mn-lt"/>
              </a:rPr>
              <a:t>,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Do </a:t>
            </a:r>
            <a:r>
              <a:rPr lang="en-US" sz="1050" dirty="0" err="1">
                <a:ea typeface="+mn-lt"/>
                <a:cs typeface="+mn-lt"/>
              </a:rPr>
              <a:t>Królewskiego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Rządu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Angielskiego</a:t>
            </a:r>
            <a:r>
              <a:rPr lang="en-US" sz="1050" dirty="0">
                <a:ea typeface="+mn-lt"/>
                <a:cs typeface="+mn-lt"/>
              </a:rPr>
              <a:t>,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Do </a:t>
            </a:r>
            <a:r>
              <a:rPr lang="en-US" sz="1050" dirty="0" err="1">
                <a:ea typeface="+mn-lt"/>
                <a:cs typeface="+mn-lt"/>
              </a:rPr>
              <a:t>Rządu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Rzeczypospolitej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Francuskiej</a:t>
            </a:r>
            <a:r>
              <a:rPr lang="en-US" sz="1050" dirty="0">
                <a:ea typeface="+mn-lt"/>
                <a:cs typeface="+mn-lt"/>
              </a:rPr>
              <a:t>,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Do </a:t>
            </a:r>
            <a:r>
              <a:rPr lang="en-US" sz="1050" dirty="0" err="1">
                <a:ea typeface="+mn-lt"/>
                <a:cs typeface="+mn-lt"/>
              </a:rPr>
              <a:t>Królewskiego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Rządu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Włoskiego</a:t>
            </a:r>
            <a:r>
              <a:rPr lang="en-US" sz="1050" dirty="0">
                <a:ea typeface="+mn-lt"/>
                <a:cs typeface="+mn-lt"/>
              </a:rPr>
              <a:t>,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Do </a:t>
            </a:r>
            <a:r>
              <a:rPr lang="en-US" sz="1050" dirty="0" err="1">
                <a:ea typeface="+mn-lt"/>
                <a:cs typeface="+mn-lt"/>
              </a:rPr>
              <a:t>Cesarskiego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Rządu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Japońskiego</a:t>
            </a:r>
            <a:r>
              <a:rPr lang="en-US" sz="1050" dirty="0">
                <a:ea typeface="+mn-lt"/>
                <a:cs typeface="+mn-lt"/>
              </a:rPr>
              <a:t>,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Do </a:t>
            </a:r>
            <a:r>
              <a:rPr lang="en-US" sz="1050" dirty="0" err="1">
                <a:ea typeface="+mn-lt"/>
                <a:cs typeface="+mn-lt"/>
              </a:rPr>
              <a:t>Rządu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Rzeczypospolitej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Niemieckiej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do </a:t>
            </a:r>
            <a:r>
              <a:rPr lang="en-US" sz="1050" dirty="0" err="1">
                <a:ea typeface="+mn-lt"/>
                <a:cs typeface="+mn-lt"/>
              </a:rPr>
              <a:t>Rządów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wszystkich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Państw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wojujących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  </a:t>
            </a:r>
            <a:r>
              <a:rPr lang="en-US" sz="1050" dirty="0" err="1">
                <a:ea typeface="+mn-lt"/>
                <a:cs typeface="+mn-lt"/>
              </a:rPr>
              <a:t>neutralnych</a:t>
            </a:r>
            <a:endParaRPr lang="en-US" sz="1050" dirty="0"/>
          </a:p>
          <a:p>
            <a:r>
              <a:rPr lang="en-US" sz="1050" dirty="0" err="1">
                <a:ea typeface="+mn-lt"/>
                <a:cs typeface="+mn-lt"/>
              </a:rPr>
              <a:t>Jako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Wódz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Naczelny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Armii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Polskiej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pragnę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notyfikować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rządom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narodom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wojującym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neutralnym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istnienie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Państwa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Polskiego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Niepodległego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obejmującego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wszystkie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ziemie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zjednoczonej</a:t>
            </a:r>
            <a:r>
              <a:rPr lang="en-US" sz="1050" dirty="0">
                <a:ea typeface="+mn-lt"/>
                <a:cs typeface="+mn-lt"/>
              </a:rPr>
              <a:t> Polski.</a:t>
            </a:r>
          </a:p>
          <a:p>
            <a:r>
              <a:rPr lang="en-US" sz="1050" dirty="0" err="1">
                <a:ea typeface="+mn-lt"/>
                <a:cs typeface="+mn-lt"/>
              </a:rPr>
              <a:t>Sytuacja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polityczna</a:t>
            </a:r>
            <a:r>
              <a:rPr lang="en-US" sz="1050" dirty="0">
                <a:ea typeface="+mn-lt"/>
                <a:cs typeface="+mn-lt"/>
              </a:rPr>
              <a:t> w </a:t>
            </a:r>
            <a:r>
              <a:rPr lang="en-US" sz="1050" dirty="0" err="1">
                <a:ea typeface="+mn-lt"/>
                <a:cs typeface="+mn-lt"/>
              </a:rPr>
              <a:t>Polsce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jarzmo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okupacji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pozwoliły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dotychczas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narodowi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polskiemu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wypowiedzieć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się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swobodnie</a:t>
            </a:r>
            <a:r>
              <a:rPr lang="en-US" sz="1050" dirty="0">
                <a:ea typeface="+mn-lt"/>
                <a:cs typeface="+mn-lt"/>
              </a:rPr>
              <a:t> o </a:t>
            </a:r>
            <a:r>
              <a:rPr lang="en-US" sz="1050" dirty="0" err="1">
                <a:ea typeface="+mn-lt"/>
                <a:cs typeface="+mn-lt"/>
              </a:rPr>
              <a:t>swym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losie</a:t>
            </a:r>
            <a:r>
              <a:rPr lang="en-US" sz="1050" dirty="0">
                <a:ea typeface="+mn-lt"/>
                <a:cs typeface="+mn-lt"/>
              </a:rPr>
              <a:t>. </a:t>
            </a:r>
            <a:r>
              <a:rPr lang="en-US" sz="1050" dirty="0" err="1">
                <a:ea typeface="+mn-lt"/>
                <a:cs typeface="+mn-lt"/>
              </a:rPr>
              <a:t>Dzięki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zmianom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które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nastąpiły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wskutek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świetnych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zwycięstw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armii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sprzymierzonych</a:t>
            </a:r>
            <a:r>
              <a:rPr lang="en-US" sz="1050" dirty="0">
                <a:ea typeface="+mn-lt"/>
                <a:cs typeface="+mn-lt"/>
              </a:rPr>
              <a:t> - </a:t>
            </a:r>
            <a:r>
              <a:rPr lang="en-US" sz="1050" dirty="0" err="1">
                <a:ea typeface="+mn-lt"/>
                <a:cs typeface="+mn-lt"/>
              </a:rPr>
              <a:t>wznowienie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niepodległości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suwerenności</a:t>
            </a:r>
            <a:r>
              <a:rPr lang="en-US" sz="1050" dirty="0">
                <a:ea typeface="+mn-lt"/>
                <a:cs typeface="+mn-lt"/>
              </a:rPr>
              <a:t> Polski </a:t>
            </a:r>
            <a:r>
              <a:rPr lang="en-US" sz="1050" dirty="0" err="1">
                <a:ea typeface="+mn-lt"/>
                <a:cs typeface="+mn-lt"/>
              </a:rPr>
              <a:t>staje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się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odtąd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faktem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dokonanym</a:t>
            </a:r>
            <a:r>
              <a:rPr lang="en-US" sz="1050" dirty="0">
                <a:ea typeface="+mn-lt"/>
                <a:cs typeface="+mn-lt"/>
              </a:rPr>
              <a:t>.</a:t>
            </a:r>
            <a:endParaRPr lang="en-US" sz="1050" dirty="0"/>
          </a:p>
          <a:p>
            <a:r>
              <a:rPr lang="en-US" sz="1050" dirty="0" err="1">
                <a:ea typeface="+mn-lt"/>
                <a:cs typeface="+mn-lt"/>
              </a:rPr>
              <a:t>Państwo</a:t>
            </a:r>
            <a:r>
              <a:rPr lang="en-US" sz="1050" dirty="0">
                <a:ea typeface="+mn-lt"/>
                <a:cs typeface="+mn-lt"/>
              </a:rPr>
              <a:t> Polskie </a:t>
            </a:r>
            <a:r>
              <a:rPr lang="en-US" sz="1050" dirty="0" err="1">
                <a:ea typeface="+mn-lt"/>
                <a:cs typeface="+mn-lt"/>
              </a:rPr>
              <a:t>powstaje</a:t>
            </a:r>
            <a:r>
              <a:rPr lang="en-US" sz="1050" dirty="0">
                <a:ea typeface="+mn-lt"/>
                <a:cs typeface="+mn-lt"/>
              </a:rPr>
              <a:t> z </a:t>
            </a:r>
            <a:r>
              <a:rPr lang="en-US" sz="1050" dirty="0" err="1">
                <a:ea typeface="+mn-lt"/>
                <a:cs typeface="+mn-lt"/>
              </a:rPr>
              <a:t>woli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całego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narodu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opiera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się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podstawach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demokratycznych</a:t>
            </a:r>
            <a:r>
              <a:rPr lang="en-US" sz="1050" dirty="0">
                <a:ea typeface="+mn-lt"/>
                <a:cs typeface="+mn-lt"/>
              </a:rPr>
              <a:t>. </a:t>
            </a:r>
            <a:r>
              <a:rPr lang="en-US" sz="1050" dirty="0" err="1">
                <a:ea typeface="+mn-lt"/>
                <a:cs typeface="+mn-lt"/>
              </a:rPr>
              <a:t>Rząd</a:t>
            </a:r>
            <a:r>
              <a:rPr lang="en-US" sz="1050" dirty="0">
                <a:ea typeface="+mn-lt"/>
                <a:cs typeface="+mn-lt"/>
              </a:rPr>
              <a:t> Polski </a:t>
            </a:r>
            <a:r>
              <a:rPr lang="en-US" sz="1050" dirty="0" err="1">
                <a:ea typeface="+mn-lt"/>
                <a:cs typeface="+mn-lt"/>
              </a:rPr>
              <a:t>zastąpi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panowanie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przemocy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która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przez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sto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czterdzieści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lat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ciążyła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nad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losami</a:t>
            </a:r>
            <a:r>
              <a:rPr lang="en-US" sz="1050" dirty="0">
                <a:ea typeface="+mn-lt"/>
                <a:cs typeface="+mn-lt"/>
              </a:rPr>
              <a:t> Polski - </a:t>
            </a:r>
            <a:r>
              <a:rPr lang="en-US" sz="1050" dirty="0" err="1">
                <a:ea typeface="+mn-lt"/>
                <a:cs typeface="+mn-lt"/>
              </a:rPr>
              <a:t>przez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ustrój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zbudowany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porządku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sprawiedliwości</a:t>
            </a:r>
            <a:r>
              <a:rPr lang="en-US" sz="1050" dirty="0">
                <a:ea typeface="+mn-lt"/>
                <a:cs typeface="+mn-lt"/>
              </a:rPr>
              <a:t>.</a:t>
            </a:r>
            <a:endParaRPr lang="en-US" sz="1050" dirty="0"/>
          </a:p>
          <a:p>
            <a:r>
              <a:rPr lang="en-US" sz="1050" dirty="0" err="1">
                <a:ea typeface="+mn-lt"/>
                <a:cs typeface="+mn-lt"/>
              </a:rPr>
              <a:t>Opierając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się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Armii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Polskiej</a:t>
            </a:r>
            <a:r>
              <a:rPr lang="en-US" sz="1050" dirty="0">
                <a:ea typeface="+mn-lt"/>
                <a:cs typeface="+mn-lt"/>
              </a:rPr>
              <a:t> pod </a:t>
            </a:r>
            <a:r>
              <a:rPr lang="en-US" sz="1050" dirty="0" err="1">
                <a:ea typeface="+mn-lt"/>
                <a:cs typeface="+mn-lt"/>
              </a:rPr>
              <a:t>moją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komendą</a:t>
            </a:r>
            <a:r>
              <a:rPr lang="en-US" sz="1050" dirty="0">
                <a:ea typeface="+mn-lt"/>
                <a:cs typeface="+mn-lt"/>
              </a:rPr>
              <a:t>, mam </a:t>
            </a:r>
            <a:r>
              <a:rPr lang="en-US" sz="1050" dirty="0" err="1">
                <a:ea typeface="+mn-lt"/>
                <a:cs typeface="+mn-lt"/>
              </a:rPr>
              <a:t>nadzieję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że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odtąd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żadna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armia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obca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wkroczy</a:t>
            </a:r>
            <a:r>
              <a:rPr lang="en-US" sz="1050" dirty="0">
                <a:ea typeface="+mn-lt"/>
                <a:cs typeface="+mn-lt"/>
              </a:rPr>
              <a:t> do Polski, nim </a:t>
            </a:r>
            <a:r>
              <a:rPr lang="en-US" sz="1050" dirty="0" err="1">
                <a:ea typeface="+mn-lt"/>
                <a:cs typeface="+mn-lt"/>
              </a:rPr>
              <a:t>nie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wyrazimy</a:t>
            </a:r>
            <a:r>
              <a:rPr lang="en-US" sz="1050" dirty="0">
                <a:ea typeface="+mn-lt"/>
                <a:cs typeface="+mn-lt"/>
              </a:rPr>
              <a:t> w </a:t>
            </a:r>
            <a:r>
              <a:rPr lang="en-US" sz="1050" dirty="0" err="1">
                <a:ea typeface="+mn-lt"/>
                <a:cs typeface="+mn-lt"/>
              </a:rPr>
              <a:t>tej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sprawie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formalnej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woli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naszej</a:t>
            </a:r>
            <a:r>
              <a:rPr lang="en-US" sz="1050" dirty="0">
                <a:ea typeface="+mn-lt"/>
                <a:cs typeface="+mn-lt"/>
              </a:rPr>
              <a:t>. </a:t>
            </a:r>
            <a:r>
              <a:rPr lang="en-US" sz="1050" dirty="0" err="1">
                <a:ea typeface="+mn-lt"/>
                <a:cs typeface="+mn-lt"/>
              </a:rPr>
              <a:t>Jestem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przekonany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że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potężne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demokracje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Zachodu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udzielą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swej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pomocy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braterskiego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poparcia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Polskiej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Rzeczypospolitej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Odrodzonej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Niepodległej</a:t>
            </a:r>
            <a:r>
              <a:rPr lang="en-US" sz="1050" dirty="0">
                <a:ea typeface="+mn-lt"/>
                <a:cs typeface="+mn-lt"/>
              </a:rPr>
              <a:t>.</a:t>
            </a:r>
            <a:endParaRPr lang="en-US" sz="1050" dirty="0"/>
          </a:p>
          <a:p>
            <a:r>
              <a:rPr lang="en-US" sz="1050" dirty="0" err="1">
                <a:ea typeface="+mn-lt"/>
                <a:cs typeface="+mn-lt"/>
              </a:rPr>
              <a:t>Wódz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Naczelny</a:t>
            </a:r>
            <a:r>
              <a:rPr lang="en-US" sz="1050" dirty="0">
                <a:ea typeface="+mn-lt"/>
                <a:cs typeface="+mn-lt"/>
              </a:rPr>
              <a:t>         Za </a:t>
            </a:r>
            <a:r>
              <a:rPr lang="en-US" sz="1050" dirty="0" err="1">
                <a:ea typeface="+mn-lt"/>
                <a:cs typeface="+mn-lt"/>
              </a:rPr>
              <a:t>Ministra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Spraw</a:t>
            </a:r>
            <a:r>
              <a:rPr lang="en-US" sz="1050" dirty="0">
                <a:ea typeface="+mn-lt"/>
                <a:cs typeface="+mn-lt"/>
              </a:rPr>
              <a:t>      </a:t>
            </a:r>
            <a:r>
              <a:rPr lang="en-US" sz="1050" dirty="0" err="1">
                <a:ea typeface="+mn-lt"/>
                <a:cs typeface="+mn-lt"/>
              </a:rPr>
              <a:t>Zagranicznych</a:t>
            </a:r>
            <a:endParaRPr lang="en-US" sz="1050" dirty="0">
              <a:ea typeface="+mn-lt"/>
              <a:cs typeface="+mn-lt"/>
            </a:endParaRPr>
          </a:p>
          <a:p>
            <a:r>
              <a:rPr lang="en-US" sz="1050" dirty="0">
                <a:ea typeface="+mn-lt"/>
                <a:cs typeface="+mn-lt"/>
              </a:rPr>
              <a:t>  Piłsudski                                                                                                                                                                                                                                                                             Filipowicz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>
                <a:ea typeface="+mn-lt"/>
                <a:cs typeface="+mn-lt"/>
              </a:rPr>
              <a:t>Warszawa, 16 XI 1918 r.</a:t>
            </a:r>
            <a:endParaRPr lang="en-US" sz="105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8028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dwik Andegaweński. Ojciec królowej Jadwigi i władca, który Polską ...">
            <a:extLst>
              <a:ext uri="{FF2B5EF4-FFF2-40B4-BE49-F238E27FC236}">
                <a16:creationId xmlns:a16="http://schemas.microsoft.com/office/drawing/2014/main" id="{8673540C-C469-21F7-2007-256BB995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44" r="1" b="26094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6332B-7880-EB7F-876F-AF8104DD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3912-1764-A91A-CCDE-BE2AE4BF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20" y="5982886"/>
            <a:ext cx="6931319" cy="610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listopada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1370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Ludwik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Węgierski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został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koronowany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Krakowie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Polski</a:t>
            </a:r>
          </a:p>
        </p:txBody>
      </p:sp>
    </p:spTree>
    <p:extLst>
      <p:ext uri="{BB962C8B-B14F-4D97-AF65-F5344CB8AC3E}">
        <p14:creationId xmlns:p14="http://schemas.microsoft.com/office/powerpoint/2010/main" val="208839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lężenie Jasnej Góry - YouTube">
            <a:extLst>
              <a:ext uri="{FF2B5EF4-FFF2-40B4-BE49-F238E27FC236}">
                <a16:creationId xmlns:a16="http://schemas.microsoft.com/office/drawing/2014/main" id="{BB07B342-CE62-57C7-0774-93592A61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20" r="30580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3347C-8F8D-2A66-E6B5-F3507B4C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18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CB157-1CD7-8C44-CF4B-02F7B25D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5993773"/>
            <a:ext cx="7911033" cy="687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18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listopada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w 1655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wojska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szwedzkie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rozpoczęły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oblężenie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Jasnej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Góry</a:t>
            </a:r>
            <a:endParaRPr lang="en-US" sz="1800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Picture 4" descr="obraz: Sala Rycerska na Jasnej Górze - obraz: Sala Rycerska na Jasnej ...">
            <a:extLst>
              <a:ext uri="{FF2B5EF4-FFF2-40B4-BE49-F238E27FC236}">
                <a16:creationId xmlns:a16="http://schemas.microsoft.com/office/drawing/2014/main" id="{DD1CC36F-8EF7-154D-956D-3A853AE0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09" r="1" b="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972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rtka z kalendarza: dziś mija 365. rocznica koronacji Jana Kazimierza ...">
            <a:extLst>
              <a:ext uri="{FF2B5EF4-FFF2-40B4-BE49-F238E27FC236}">
                <a16:creationId xmlns:a16="http://schemas.microsoft.com/office/drawing/2014/main" id="{C83A554B-7A07-48AE-1CF8-F7619681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47" b="13975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6AB72-CC61-411B-208A-EF3D1C9C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20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9B73-1715-4BA6-6969-217A30F5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5992826"/>
            <a:ext cx="7969405" cy="703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listopada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1648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Jan II Kazimierz Waza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został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wybrany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Polski</a:t>
            </a:r>
          </a:p>
        </p:txBody>
      </p:sp>
    </p:spTree>
    <p:extLst>
      <p:ext uri="{BB962C8B-B14F-4D97-AF65-F5344CB8AC3E}">
        <p14:creationId xmlns:p14="http://schemas.microsoft.com/office/powerpoint/2010/main" val="358119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brodnia w Gąsawie - Manowce.com">
            <a:extLst>
              <a:ext uri="{FF2B5EF4-FFF2-40B4-BE49-F238E27FC236}">
                <a16:creationId xmlns:a16="http://schemas.microsoft.com/office/drawing/2014/main" id="{9A1CED08-B993-19E8-88B9-F98B8D27E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6" r="12931" b="-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1D819-4954-00DD-31D9-1AF9B7AB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US" dirty="0"/>
              <a:t>24 </a:t>
            </a:r>
            <a:r>
              <a:rPr lang="en-US" dirty="0" err="1"/>
              <a:t>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021F-59FF-8558-F516-4B46E374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24 listopada – w 1227 roku w Gąsawie został zamordowany Leszek Biały – książę mazowiecki i kujawski z dynastii Piastów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1429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D0748-AEE6-6D04-C6E6-DDC17D6B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25 listopada</a:t>
            </a:r>
          </a:p>
        </p:txBody>
      </p:sp>
      <p:pic>
        <p:nvPicPr>
          <p:cNvPr id="5" name="Picture 4" descr="Abdykacja Stanisława Augusta Poniatowskiego">
            <a:extLst>
              <a:ext uri="{FF2B5EF4-FFF2-40B4-BE49-F238E27FC236}">
                <a16:creationId xmlns:a16="http://schemas.microsoft.com/office/drawing/2014/main" id="{07C99192-9877-9E6F-1B63-BFD5DA53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86" r="35387" b="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4C87-A8FD-74DC-C732-24124BBD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25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listopada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– w 1795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ostatni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król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Rzeczypospolitej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Obojga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Narodów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Stanisław August Poniatowski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abdykował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rzecz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Rosji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związku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żądaniem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carycy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Katarzyny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Portrety koronacyjne Stanisława Augusta Poniatowskiego » Niezła sztuka">
            <a:extLst>
              <a:ext uri="{FF2B5EF4-FFF2-40B4-BE49-F238E27FC236}">
                <a16:creationId xmlns:a16="http://schemas.microsoft.com/office/drawing/2014/main" id="{BAF0A470-5107-646D-D51D-B38D1B53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74" r="1101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866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418F4-68CC-F2C2-A8DD-DA0D44C2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r>
              <a:rPr lang="en-US" sz="4800"/>
              <a:t>26 listopada</a:t>
            </a:r>
          </a:p>
        </p:txBody>
      </p:sp>
      <p:pic>
        <p:nvPicPr>
          <p:cNvPr id="5" name="Picture 4" descr="Konfederacja tarnogrodzka – szlachta przeciw Sasom - Historia">
            <a:extLst>
              <a:ext uri="{FF2B5EF4-FFF2-40B4-BE49-F238E27FC236}">
                <a16:creationId xmlns:a16="http://schemas.microsoft.com/office/drawing/2014/main" id="{248C0C11-BC00-3963-C542-A61EDFED99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45" r="25846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4" name="Picture 3" descr="Historia Tarnogrodu – Tarnogród.info">
            <a:extLst>
              <a:ext uri="{FF2B5EF4-FFF2-40B4-BE49-F238E27FC236}">
                <a16:creationId xmlns:a16="http://schemas.microsoft.com/office/drawing/2014/main" id="{D462B210-3848-7318-9584-20592A19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10" r="-1" b="2504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6" name="Picture 5" descr="Marszałek Stanisław Ledóchowski Sejm Niemy Konfederacja Tarnogrodzka ...">
            <a:extLst>
              <a:ext uri="{FF2B5EF4-FFF2-40B4-BE49-F238E27FC236}">
                <a16:creationId xmlns:a16="http://schemas.microsoft.com/office/drawing/2014/main" id="{6E5D6341-7756-51D0-15E5-F421636FFF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56" r="-2" b="1109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F031-1D9D-ABAB-61C8-BE135150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26 listopada – w 1715 roku zawiązała się w Tarnogrodzie konfederacja zwana później tarnogrodzką. Zawiązała ją szlachta przeciwko królowi Augustowi II Mocnemu i pobytowi wojsk saskich w Rzeczpospolitej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8686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ygmunt III Waza: Victoria morska pod Oliwą Zygmunta III Wazy">
            <a:extLst>
              <a:ext uri="{FF2B5EF4-FFF2-40B4-BE49-F238E27FC236}">
                <a16:creationId xmlns:a16="http://schemas.microsoft.com/office/drawing/2014/main" id="{47920987-4A2E-24A6-934F-E981E76B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3" r="5124" b="1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4" descr="Obraz znaleziony dla: bitwa morska pod oliwą">
            <a:extLst>
              <a:ext uri="{FF2B5EF4-FFF2-40B4-BE49-F238E27FC236}">
                <a16:creationId xmlns:a16="http://schemas.microsoft.com/office/drawing/2014/main" id="{38AF832B-427D-1F48-BE93-E7A596A4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56" r="-2" b="691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Picture 5" descr="Obraz znaleziony dla: bitwa morska pod oliwą">
            <a:extLst>
              <a:ext uri="{FF2B5EF4-FFF2-40B4-BE49-F238E27FC236}">
                <a16:creationId xmlns:a16="http://schemas.microsoft.com/office/drawing/2014/main" id="{F3B819D6-65FD-07C5-3AF4-3EB058F70F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712" b="9849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CD561-5049-9A9B-8654-C97B20B4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28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5D13-BE4F-0BFE-0F5D-4501F593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638800"/>
            <a:ext cx="5505814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 listopada – w 1627 roku flota polska pokonała flotę szwedzką pod Oliwą</a:t>
            </a:r>
          </a:p>
        </p:txBody>
      </p:sp>
    </p:spTree>
    <p:extLst>
      <p:ext uri="{BB962C8B-B14F-4D97-AF65-F5344CB8AC3E}">
        <p14:creationId xmlns:p14="http://schemas.microsoft.com/office/powerpoint/2010/main" val="146857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5A43CD-B8A9-49DF-A7B3-058B6CEEA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7DEC3A-5EAB-410D-B312-9B3880B08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2800" y="-1792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C0E6BBD-8793-4948-9A3C-F7F772174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776" y="3108079"/>
            <a:ext cx="6052740" cy="3784041"/>
          </a:xfrm>
          <a:custGeom>
            <a:avLst/>
            <a:gdLst>
              <a:gd name="connsiteX0" fmla="*/ 2954750 w 6052740"/>
              <a:gd name="connsiteY0" fmla="*/ 237 h 3784041"/>
              <a:gd name="connsiteX1" fmla="*/ 3975695 w 6052740"/>
              <a:gd name="connsiteY1" fmla="*/ 219797 h 3784041"/>
              <a:gd name="connsiteX2" fmla="*/ 5300448 w 6052740"/>
              <a:gd name="connsiteY2" fmla="*/ 1818803 h 3784041"/>
              <a:gd name="connsiteX3" fmla="*/ 5434695 w 6052740"/>
              <a:gd name="connsiteY3" fmla="*/ 2080860 h 3784041"/>
              <a:gd name="connsiteX4" fmla="*/ 5997936 w 6052740"/>
              <a:gd name="connsiteY4" fmla="*/ 3391139 h 3784041"/>
              <a:gd name="connsiteX5" fmla="*/ 6039411 w 6052740"/>
              <a:gd name="connsiteY5" fmla="*/ 3607947 h 3784041"/>
              <a:gd name="connsiteX6" fmla="*/ 6052740 w 6052740"/>
              <a:gd name="connsiteY6" fmla="*/ 3784041 h 3784041"/>
              <a:gd name="connsiteX7" fmla="*/ 0 w 6052740"/>
              <a:gd name="connsiteY7" fmla="*/ 3784041 h 3784041"/>
              <a:gd name="connsiteX8" fmla="*/ 0 w 6052740"/>
              <a:gd name="connsiteY8" fmla="*/ 1688687 h 3784041"/>
              <a:gd name="connsiteX9" fmla="*/ 35506 w 6052740"/>
              <a:gd name="connsiteY9" fmla="*/ 1628754 h 3784041"/>
              <a:gd name="connsiteX10" fmla="*/ 816825 w 6052740"/>
              <a:gd name="connsiteY10" fmla="*/ 959488 h 3784041"/>
              <a:gd name="connsiteX11" fmla="*/ 1197981 w 6052740"/>
              <a:gd name="connsiteY11" fmla="*/ 695851 h 3784041"/>
              <a:gd name="connsiteX12" fmla="*/ 2954750 w 6052740"/>
              <a:gd name="connsiteY12" fmla="*/ 237 h 378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52740" h="3784041">
                <a:moveTo>
                  <a:pt x="2954750" y="237"/>
                </a:moveTo>
                <a:cubicBezTo>
                  <a:pt x="3290840" y="-4755"/>
                  <a:pt x="3626137" y="69294"/>
                  <a:pt x="3975695" y="219797"/>
                </a:cubicBezTo>
                <a:cubicBezTo>
                  <a:pt x="4587470" y="483198"/>
                  <a:pt x="4897381" y="1023969"/>
                  <a:pt x="5300448" y="1818803"/>
                </a:cubicBezTo>
                <a:cubicBezTo>
                  <a:pt x="5345474" y="1907612"/>
                  <a:pt x="5390785" y="1995708"/>
                  <a:pt x="5434695" y="2080860"/>
                </a:cubicBezTo>
                <a:cubicBezTo>
                  <a:pt x="5672552" y="2542761"/>
                  <a:pt x="5897143" y="2979045"/>
                  <a:pt x="5997936" y="3391139"/>
                </a:cubicBezTo>
                <a:cubicBezTo>
                  <a:pt x="6016006" y="3465005"/>
                  <a:pt x="6029843" y="3537092"/>
                  <a:pt x="6039411" y="3607947"/>
                </a:cubicBezTo>
                <a:lnTo>
                  <a:pt x="6052740" y="3784041"/>
                </a:lnTo>
                <a:lnTo>
                  <a:pt x="0" y="3784041"/>
                </a:lnTo>
                <a:lnTo>
                  <a:pt x="0" y="1688687"/>
                </a:lnTo>
                <a:lnTo>
                  <a:pt x="35506" y="1628754"/>
                </a:lnTo>
                <a:cubicBezTo>
                  <a:pt x="201384" y="1382172"/>
                  <a:pt x="437288" y="1215376"/>
                  <a:pt x="816825" y="959488"/>
                </a:cubicBezTo>
                <a:cubicBezTo>
                  <a:pt x="938904" y="877217"/>
                  <a:pt x="1065168" y="792069"/>
                  <a:pt x="1197981" y="695851"/>
                </a:cubicBezTo>
                <a:cubicBezTo>
                  <a:pt x="1832245" y="236438"/>
                  <a:pt x="2394600" y="8558"/>
                  <a:pt x="2954750" y="2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190. rocznica wybuchu powstania listopadowego | Muzeum Miejskie ...">
            <a:extLst>
              <a:ext uri="{FF2B5EF4-FFF2-40B4-BE49-F238E27FC236}">
                <a16:creationId xmlns:a16="http://schemas.microsoft.com/office/drawing/2014/main" id="{E9050E72-E92C-A1BB-E984-BFD4AF1B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42" b="1"/>
          <a:stretch/>
        </p:blipFill>
        <p:spPr>
          <a:xfrm>
            <a:off x="20" y="3272810"/>
            <a:ext cx="5745687" cy="3585182"/>
          </a:xfrm>
          <a:custGeom>
            <a:avLst/>
            <a:gdLst/>
            <a:ahLst/>
            <a:cxnLst/>
            <a:rect l="l" t="t" r="r" b="b"/>
            <a:pathLst>
              <a:path w="5745707" h="3585182">
                <a:moveTo>
                  <a:pt x="2926451" y="215"/>
                </a:moveTo>
                <a:cubicBezTo>
                  <a:pt x="3232053" y="-4312"/>
                  <a:pt x="3536934" y="62841"/>
                  <a:pt x="3854783" y="199329"/>
                </a:cubicBezTo>
                <a:cubicBezTo>
                  <a:pt x="4411062" y="438201"/>
                  <a:pt x="4692860" y="928614"/>
                  <a:pt x="5059364" y="1649431"/>
                </a:cubicBezTo>
                <a:cubicBezTo>
                  <a:pt x="5100306" y="1729970"/>
                  <a:pt x="5141506" y="1809862"/>
                  <a:pt x="5181433" y="1887084"/>
                </a:cubicBezTo>
                <a:cubicBezTo>
                  <a:pt x="5397713" y="2305972"/>
                  <a:pt x="5601931" y="2701628"/>
                  <a:pt x="5693581" y="3075346"/>
                </a:cubicBezTo>
                <a:cubicBezTo>
                  <a:pt x="5726442" y="3209322"/>
                  <a:pt x="5743911" y="3336841"/>
                  <a:pt x="5745707" y="3461881"/>
                </a:cubicBezTo>
                <a:lnTo>
                  <a:pt x="5742296" y="3585182"/>
                </a:lnTo>
                <a:lnTo>
                  <a:pt x="252483" y="3585182"/>
                </a:lnTo>
                <a:lnTo>
                  <a:pt x="41523" y="3585182"/>
                </a:lnTo>
                <a:lnTo>
                  <a:pt x="0" y="3585182"/>
                </a:lnTo>
                <a:lnTo>
                  <a:pt x="0" y="3381173"/>
                </a:lnTo>
                <a:lnTo>
                  <a:pt x="0" y="3325874"/>
                </a:lnTo>
                <a:lnTo>
                  <a:pt x="0" y="2216622"/>
                </a:lnTo>
                <a:lnTo>
                  <a:pt x="41502" y="2023225"/>
                </a:lnTo>
                <a:cubicBezTo>
                  <a:pt x="68783" y="1923742"/>
                  <a:pt x="101601" y="1826103"/>
                  <a:pt x="139935" y="1730491"/>
                </a:cubicBezTo>
                <a:cubicBezTo>
                  <a:pt x="294359" y="1345325"/>
                  <a:pt x="522318" y="1179549"/>
                  <a:pt x="982463" y="870138"/>
                </a:cubicBezTo>
                <a:cubicBezTo>
                  <a:pt x="1093468" y="795528"/>
                  <a:pt x="1208278" y="718309"/>
                  <a:pt x="1329043" y="631051"/>
                </a:cubicBezTo>
                <a:cubicBezTo>
                  <a:pt x="1905771" y="214420"/>
                  <a:pt x="2417113" y="7761"/>
                  <a:pt x="2926451" y="215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70EFFE-F930-4125-919D-2F04E1A80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6076" y="406400"/>
            <a:ext cx="2930526" cy="3086095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ADCE7-DDF3-F899-B61F-DDDBA8E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79" y="3297831"/>
            <a:ext cx="5340114" cy="1146946"/>
          </a:xfrm>
        </p:spPr>
        <p:txBody>
          <a:bodyPr anchor="b">
            <a:normAutofit/>
          </a:bodyPr>
          <a:lstStyle/>
          <a:p>
            <a:r>
              <a:rPr lang="en-US" sz="3600"/>
              <a:t>29/30 listopada</a:t>
            </a:r>
          </a:p>
        </p:txBody>
      </p:sp>
      <p:pic>
        <p:nvPicPr>
          <p:cNvPr id="7" name="Picture 6" descr="Powstanie listopadowe. Wybuch, przyczyny, przebieg powstania, data">
            <a:extLst>
              <a:ext uri="{FF2B5EF4-FFF2-40B4-BE49-F238E27FC236}">
                <a16:creationId xmlns:a16="http://schemas.microsoft.com/office/drawing/2014/main" id="{C55DB701-72D8-41B2-0681-F9AF3FF1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5" r="2137" b="-5"/>
          <a:stretch/>
        </p:blipFill>
        <p:spPr>
          <a:xfrm>
            <a:off x="20" y="-12"/>
            <a:ext cx="3365241" cy="2866416"/>
          </a:xfrm>
          <a:custGeom>
            <a:avLst/>
            <a:gdLst/>
            <a:ahLst/>
            <a:cxnLst/>
            <a:rect l="l" t="t" r="r" b="b"/>
            <a:pathLst>
              <a:path w="3365261" h="2866416">
                <a:moveTo>
                  <a:pt x="0" y="0"/>
                </a:moveTo>
                <a:lnTo>
                  <a:pt x="3326672" y="0"/>
                </a:lnTo>
                <a:lnTo>
                  <a:pt x="3329674" y="9070"/>
                </a:lnTo>
                <a:cubicBezTo>
                  <a:pt x="3343270" y="65235"/>
                  <a:pt x="3352771" y="124075"/>
                  <a:pt x="3358496" y="186324"/>
                </a:cubicBezTo>
                <a:cubicBezTo>
                  <a:pt x="3382453" y="446775"/>
                  <a:pt x="3338627" y="747125"/>
                  <a:pt x="3292183" y="1065127"/>
                </a:cubicBezTo>
                <a:cubicBezTo>
                  <a:pt x="3283584" y="1123764"/>
                  <a:pt x="3274756" y="1184404"/>
                  <a:pt x="3266242" y="1245398"/>
                </a:cubicBezTo>
                <a:cubicBezTo>
                  <a:pt x="3189979" y="1791308"/>
                  <a:pt x="3117147" y="2170172"/>
                  <a:pt x="2811190" y="2450912"/>
                </a:cubicBezTo>
                <a:cubicBezTo>
                  <a:pt x="2345008" y="2878670"/>
                  <a:pt x="1828692" y="2969399"/>
                  <a:pt x="1084777" y="2754207"/>
                </a:cubicBezTo>
                <a:cubicBezTo>
                  <a:pt x="987414" y="2726031"/>
                  <a:pt x="896129" y="2702923"/>
                  <a:pt x="807878" y="2680610"/>
                </a:cubicBezTo>
                <a:cubicBezTo>
                  <a:pt x="442033" y="2588039"/>
                  <a:pt x="258011" y="2534175"/>
                  <a:pt x="72661" y="2322881"/>
                </a:cubicBezTo>
                <a:lnTo>
                  <a:pt x="0" y="2229725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8DD5A3-69CE-4072-B49C-A9C37D580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65262" cy="2866416"/>
          </a:xfrm>
          <a:custGeom>
            <a:avLst/>
            <a:gdLst>
              <a:gd name="connsiteX0" fmla="*/ 179896 w 3365262"/>
              <a:gd name="connsiteY0" fmla="*/ 0 h 2866416"/>
              <a:gd name="connsiteX1" fmla="*/ 38591 w 3365262"/>
              <a:gd name="connsiteY1" fmla="*/ 0 h 2866416"/>
              <a:gd name="connsiteX2" fmla="*/ 35588 w 3365262"/>
              <a:gd name="connsiteY2" fmla="*/ 9070 h 2866416"/>
              <a:gd name="connsiteX3" fmla="*/ 6767 w 3365262"/>
              <a:gd name="connsiteY3" fmla="*/ 186324 h 2866416"/>
              <a:gd name="connsiteX4" fmla="*/ 73079 w 3365262"/>
              <a:gd name="connsiteY4" fmla="*/ 1065127 h 2866416"/>
              <a:gd name="connsiteX5" fmla="*/ 99021 w 3365262"/>
              <a:gd name="connsiteY5" fmla="*/ 1245398 h 2866416"/>
              <a:gd name="connsiteX6" fmla="*/ 554072 w 3365262"/>
              <a:gd name="connsiteY6" fmla="*/ 2450912 h 2866416"/>
              <a:gd name="connsiteX7" fmla="*/ 2280486 w 3365262"/>
              <a:gd name="connsiteY7" fmla="*/ 2754207 h 2866416"/>
              <a:gd name="connsiteX8" fmla="*/ 2557384 w 3365262"/>
              <a:gd name="connsiteY8" fmla="*/ 2680610 h 2866416"/>
              <a:gd name="connsiteX9" fmla="*/ 3292601 w 3365262"/>
              <a:gd name="connsiteY9" fmla="*/ 2322881 h 2866416"/>
              <a:gd name="connsiteX10" fmla="*/ 3365262 w 3365262"/>
              <a:gd name="connsiteY10" fmla="*/ 2229725 h 2866416"/>
              <a:gd name="connsiteX11" fmla="*/ 3365262 w 3365262"/>
              <a:gd name="connsiteY11" fmla="*/ 1904916 h 2866416"/>
              <a:gd name="connsiteX12" fmla="*/ 3272989 w 3365262"/>
              <a:gd name="connsiteY12" fmla="*/ 2055688 h 2866416"/>
              <a:gd name="connsiteX13" fmla="*/ 3153914 w 3365262"/>
              <a:gd name="connsiteY13" fmla="*/ 2208123 h 2866416"/>
              <a:gd name="connsiteX14" fmla="*/ 2474637 w 3365262"/>
              <a:gd name="connsiteY14" fmla="*/ 2539754 h 2866416"/>
              <a:gd name="connsiteX15" fmla="*/ 2218936 w 3365262"/>
              <a:gd name="connsiteY15" fmla="*/ 2608259 h 2866416"/>
              <a:gd name="connsiteX16" fmla="*/ 626296 w 3365262"/>
              <a:gd name="connsiteY16" fmla="*/ 2332284 h 2866416"/>
              <a:gd name="connsiteX17" fmla="*/ 208885 w 3365262"/>
              <a:gd name="connsiteY17" fmla="*/ 1221197 h 2866416"/>
              <a:gd name="connsiteX18" fmla="*/ 185325 w 3365262"/>
              <a:gd name="connsiteY18" fmla="*/ 1054955 h 2866416"/>
              <a:gd name="connsiteX19" fmla="*/ 125985 w 3365262"/>
              <a:gd name="connsiteY19" fmla="*/ 244401 h 2866416"/>
              <a:gd name="connsiteX20" fmla="*/ 152959 w 3365262"/>
              <a:gd name="connsiteY20" fmla="*/ 80820 h 28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5262" h="2866416">
                <a:moveTo>
                  <a:pt x="179896" y="0"/>
                </a:moveTo>
                <a:lnTo>
                  <a:pt x="38591" y="0"/>
                </a:lnTo>
                <a:lnTo>
                  <a:pt x="35588" y="9070"/>
                </a:lnTo>
                <a:cubicBezTo>
                  <a:pt x="21993" y="65235"/>
                  <a:pt x="12491" y="124075"/>
                  <a:pt x="6767" y="186324"/>
                </a:cubicBezTo>
                <a:cubicBezTo>
                  <a:pt x="-17191" y="446775"/>
                  <a:pt x="26635" y="747125"/>
                  <a:pt x="73079" y="1065127"/>
                </a:cubicBezTo>
                <a:cubicBezTo>
                  <a:pt x="81679" y="1123764"/>
                  <a:pt x="90506" y="1184404"/>
                  <a:pt x="99021" y="1245398"/>
                </a:cubicBezTo>
                <a:cubicBezTo>
                  <a:pt x="175283" y="1791308"/>
                  <a:pt x="248115" y="2170172"/>
                  <a:pt x="554072" y="2450912"/>
                </a:cubicBezTo>
                <a:cubicBezTo>
                  <a:pt x="1020254" y="2878670"/>
                  <a:pt x="1536570" y="2969399"/>
                  <a:pt x="2280486" y="2754207"/>
                </a:cubicBezTo>
                <a:cubicBezTo>
                  <a:pt x="2377848" y="2726031"/>
                  <a:pt x="2469133" y="2702923"/>
                  <a:pt x="2557384" y="2680610"/>
                </a:cubicBezTo>
                <a:cubicBezTo>
                  <a:pt x="2923230" y="2588039"/>
                  <a:pt x="3107251" y="2534175"/>
                  <a:pt x="3292601" y="2322881"/>
                </a:cubicBezTo>
                <a:lnTo>
                  <a:pt x="3365262" y="2229725"/>
                </a:lnTo>
                <a:lnTo>
                  <a:pt x="3365262" y="1904916"/>
                </a:lnTo>
                <a:lnTo>
                  <a:pt x="3272989" y="2055688"/>
                </a:lnTo>
                <a:cubicBezTo>
                  <a:pt x="3236196" y="2108790"/>
                  <a:pt x="3196487" y="2159636"/>
                  <a:pt x="3153914" y="2208123"/>
                </a:cubicBezTo>
                <a:cubicBezTo>
                  <a:pt x="2982412" y="2403450"/>
                  <a:pt x="2812466" y="2453548"/>
                  <a:pt x="2474637" y="2539754"/>
                </a:cubicBezTo>
                <a:cubicBezTo>
                  <a:pt x="2393145" y="2560533"/>
                  <a:pt x="2308850" y="2582052"/>
                  <a:pt x="2218936" y="2608259"/>
                </a:cubicBezTo>
                <a:cubicBezTo>
                  <a:pt x="1531933" y="2808419"/>
                  <a:pt x="1055624" y="2725862"/>
                  <a:pt x="626296" y="2332284"/>
                </a:cubicBezTo>
                <a:cubicBezTo>
                  <a:pt x="344527" y="2073977"/>
                  <a:pt x="278113" y="1724633"/>
                  <a:pt x="208885" y="1221197"/>
                </a:cubicBezTo>
                <a:cubicBezTo>
                  <a:pt x="201156" y="1164950"/>
                  <a:pt x="193137" y="1109029"/>
                  <a:pt x="185325" y="1054955"/>
                </a:cubicBezTo>
                <a:cubicBezTo>
                  <a:pt x="143135" y="761698"/>
                  <a:pt x="103325" y="484721"/>
                  <a:pt x="125985" y="244401"/>
                </a:cubicBezTo>
                <a:cubicBezTo>
                  <a:pt x="131401" y="186965"/>
                  <a:pt x="140293" y="132664"/>
                  <a:pt x="152959" y="8082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MEDAL POWSTANIE LISTOPADOWE PIOTR WYSOCKI ORZEŁ - 9278567863 ...">
            <a:extLst>
              <a:ext uri="{FF2B5EF4-FFF2-40B4-BE49-F238E27FC236}">
                <a16:creationId xmlns:a16="http://schemas.microsoft.com/office/drawing/2014/main" id="{0796023A-E7B0-6792-9A24-5796FBC53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35" r="6172" b="1"/>
          <a:stretch/>
        </p:blipFill>
        <p:spPr>
          <a:xfrm>
            <a:off x="3821829" y="430426"/>
            <a:ext cx="2829394" cy="2870247"/>
          </a:xfrm>
          <a:custGeom>
            <a:avLst/>
            <a:gdLst/>
            <a:ahLst/>
            <a:cxnLst/>
            <a:rect l="l" t="t" r="r" b="b"/>
            <a:pathLst>
              <a:path w="2687154" h="2687367">
                <a:moveTo>
                  <a:pt x="1454785" y="1063"/>
                </a:moveTo>
                <a:cubicBezTo>
                  <a:pt x="1693423" y="9010"/>
                  <a:pt x="1914118" y="61442"/>
                  <a:pt x="2099467" y="156432"/>
                </a:cubicBezTo>
                <a:cubicBezTo>
                  <a:pt x="2244525" y="230806"/>
                  <a:pt x="2365442" y="329654"/>
                  <a:pt x="2458804" y="450248"/>
                </a:cubicBezTo>
                <a:cubicBezTo>
                  <a:pt x="2558369" y="578936"/>
                  <a:pt x="2626417" y="732204"/>
                  <a:pt x="2660972" y="905889"/>
                </a:cubicBezTo>
                <a:cubicBezTo>
                  <a:pt x="2697613" y="1090060"/>
                  <a:pt x="2695800" y="1283803"/>
                  <a:pt x="2655506" y="1481541"/>
                </a:cubicBezTo>
                <a:cubicBezTo>
                  <a:pt x="2616405" y="1674071"/>
                  <a:pt x="2540272" y="1864400"/>
                  <a:pt x="2435396" y="2032054"/>
                </a:cubicBezTo>
                <a:cubicBezTo>
                  <a:pt x="2328740" y="2202615"/>
                  <a:pt x="2197165" y="2345340"/>
                  <a:pt x="2044455" y="2456196"/>
                </a:cubicBezTo>
                <a:cubicBezTo>
                  <a:pt x="1888342" y="2569490"/>
                  <a:pt x="1716998" y="2643732"/>
                  <a:pt x="1535162" y="2676769"/>
                </a:cubicBezTo>
                <a:cubicBezTo>
                  <a:pt x="1352034" y="2710042"/>
                  <a:pt x="1231880" y="2663095"/>
                  <a:pt x="998745" y="2562316"/>
                </a:cubicBezTo>
                <a:cubicBezTo>
                  <a:pt x="942516" y="2537996"/>
                  <a:pt x="884339" y="2512855"/>
                  <a:pt x="820897" y="2487849"/>
                </a:cubicBezTo>
                <a:cubicBezTo>
                  <a:pt x="336177" y="2296751"/>
                  <a:pt x="94710" y="2040959"/>
                  <a:pt x="13464" y="1632596"/>
                </a:cubicBezTo>
                <a:cubicBezTo>
                  <a:pt x="-39858" y="1364587"/>
                  <a:pt x="70857" y="1140721"/>
                  <a:pt x="245794" y="829771"/>
                </a:cubicBezTo>
                <a:cubicBezTo>
                  <a:pt x="265343" y="795032"/>
                  <a:pt x="284584" y="760348"/>
                  <a:pt x="303156" y="726784"/>
                </a:cubicBezTo>
                <a:cubicBezTo>
                  <a:pt x="403973" y="544832"/>
                  <a:pt x="499217" y="372996"/>
                  <a:pt x="615094" y="249099"/>
                </a:cubicBezTo>
                <a:cubicBezTo>
                  <a:pt x="725868" y="130651"/>
                  <a:pt x="847530" y="64671"/>
                  <a:pt x="1009614" y="35223"/>
                </a:cubicBezTo>
                <a:cubicBezTo>
                  <a:pt x="1161959" y="7543"/>
                  <a:pt x="1311603" y="-3704"/>
                  <a:pt x="1454785" y="1063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1503D0D-7DB7-42FE-AA0C-455F4D8D7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21829" y="623454"/>
            <a:ext cx="2687155" cy="2687367"/>
          </a:xfrm>
          <a:custGeom>
            <a:avLst/>
            <a:gdLst>
              <a:gd name="connsiteX0" fmla="*/ 1379411 w 2687155"/>
              <a:gd name="connsiteY0" fmla="*/ 125092 h 2687367"/>
              <a:gd name="connsiteX1" fmla="*/ 1653453 w 2687155"/>
              <a:gd name="connsiteY1" fmla="*/ 155353 h 2687367"/>
              <a:gd name="connsiteX2" fmla="*/ 2013867 w 2687155"/>
              <a:gd name="connsiteY2" fmla="*/ 348128 h 2687367"/>
              <a:gd name="connsiteX3" fmla="*/ 2298841 w 2687155"/>
              <a:gd name="connsiteY3" fmla="*/ 778686 h 2687367"/>
              <a:gd name="connsiteX4" fmla="*/ 2351241 w 2687155"/>
              <a:gd name="connsiteY4" fmla="*/ 871513 h 2687367"/>
              <a:gd name="connsiteX5" fmla="*/ 2563486 w 2687155"/>
              <a:gd name="connsiteY5" fmla="*/ 1595136 h 2687367"/>
              <a:gd name="connsiteX6" fmla="*/ 1825856 w 2687155"/>
              <a:gd name="connsiteY6" fmla="*/ 2366012 h 2687367"/>
              <a:gd name="connsiteX7" fmla="*/ 1663382 w 2687155"/>
              <a:gd name="connsiteY7" fmla="*/ 2433131 h 2687367"/>
              <a:gd name="connsiteX8" fmla="*/ 1173337 w 2687155"/>
              <a:gd name="connsiteY8" fmla="*/ 2536294 h 2687367"/>
              <a:gd name="connsiteX9" fmla="*/ 708072 w 2687155"/>
              <a:gd name="connsiteY9" fmla="*/ 2337480 h 2687367"/>
              <a:gd name="connsiteX10" fmla="*/ 350926 w 2687155"/>
              <a:gd name="connsiteY10" fmla="*/ 1955183 h 2687367"/>
              <a:gd name="connsiteX11" fmla="*/ 149846 w 2687155"/>
              <a:gd name="connsiteY11" fmla="*/ 1458983 h 2687367"/>
              <a:gd name="connsiteX12" fmla="*/ 144852 w 2687155"/>
              <a:gd name="connsiteY12" fmla="*/ 940122 h 2687367"/>
              <a:gd name="connsiteX13" fmla="*/ 329542 w 2687155"/>
              <a:gd name="connsiteY13" fmla="*/ 529432 h 2687367"/>
              <a:gd name="connsiteX14" fmla="*/ 657816 w 2687155"/>
              <a:gd name="connsiteY14" fmla="*/ 264604 h 2687367"/>
              <a:gd name="connsiteX15" fmla="*/ 1379411 w 2687155"/>
              <a:gd name="connsiteY15" fmla="*/ 125092 h 2687367"/>
              <a:gd name="connsiteX16" fmla="*/ 1232370 w 2687155"/>
              <a:gd name="connsiteY16" fmla="*/ 1063 h 2687367"/>
              <a:gd name="connsiteX17" fmla="*/ 587688 w 2687155"/>
              <a:gd name="connsiteY17" fmla="*/ 156432 h 2687367"/>
              <a:gd name="connsiteX18" fmla="*/ 228351 w 2687155"/>
              <a:gd name="connsiteY18" fmla="*/ 450248 h 2687367"/>
              <a:gd name="connsiteX19" fmla="*/ 26183 w 2687155"/>
              <a:gd name="connsiteY19" fmla="*/ 905889 h 2687367"/>
              <a:gd name="connsiteX20" fmla="*/ 31650 w 2687155"/>
              <a:gd name="connsiteY20" fmla="*/ 1481541 h 2687367"/>
              <a:gd name="connsiteX21" fmla="*/ 251759 w 2687155"/>
              <a:gd name="connsiteY21" fmla="*/ 2032054 h 2687367"/>
              <a:gd name="connsiteX22" fmla="*/ 642700 w 2687155"/>
              <a:gd name="connsiteY22" fmla="*/ 2456196 h 2687367"/>
              <a:gd name="connsiteX23" fmla="*/ 1151993 w 2687155"/>
              <a:gd name="connsiteY23" fmla="*/ 2676769 h 2687367"/>
              <a:gd name="connsiteX24" fmla="*/ 1688410 w 2687155"/>
              <a:gd name="connsiteY24" fmla="*/ 2562316 h 2687367"/>
              <a:gd name="connsiteX25" fmla="*/ 1866259 w 2687155"/>
              <a:gd name="connsiteY25" fmla="*/ 2487849 h 2687367"/>
              <a:gd name="connsiteX26" fmla="*/ 2673692 w 2687155"/>
              <a:gd name="connsiteY26" fmla="*/ 1632596 h 2687367"/>
              <a:gd name="connsiteX27" fmla="*/ 2441361 w 2687155"/>
              <a:gd name="connsiteY27" fmla="*/ 829771 h 2687367"/>
              <a:gd name="connsiteX28" fmla="*/ 2383999 w 2687155"/>
              <a:gd name="connsiteY28" fmla="*/ 726784 h 2687367"/>
              <a:gd name="connsiteX29" fmla="*/ 2072061 w 2687155"/>
              <a:gd name="connsiteY29" fmla="*/ 249099 h 2687367"/>
              <a:gd name="connsiteX30" fmla="*/ 1677542 w 2687155"/>
              <a:gd name="connsiteY30" fmla="*/ 35223 h 2687367"/>
              <a:gd name="connsiteX31" fmla="*/ 1232370 w 2687155"/>
              <a:gd name="connsiteY31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7155" h="2687367">
                <a:moveTo>
                  <a:pt x="1379411" y="125092"/>
                </a:moveTo>
                <a:cubicBezTo>
                  <a:pt x="1468984" y="128671"/>
                  <a:pt x="1560670" y="138721"/>
                  <a:pt x="1653453" y="155353"/>
                </a:cubicBezTo>
                <a:cubicBezTo>
                  <a:pt x="1801527" y="181896"/>
                  <a:pt x="1912668" y="241366"/>
                  <a:pt x="2013867" y="348128"/>
                </a:cubicBezTo>
                <a:cubicBezTo>
                  <a:pt x="2119726" y="459803"/>
                  <a:pt x="2206737" y="614685"/>
                  <a:pt x="2298841" y="778686"/>
                </a:cubicBezTo>
                <a:cubicBezTo>
                  <a:pt x="2315806" y="808940"/>
                  <a:pt x="2333384" y="840203"/>
                  <a:pt x="2351241" y="871513"/>
                </a:cubicBezTo>
                <a:cubicBezTo>
                  <a:pt x="2511056" y="1151785"/>
                  <a:pt x="2612199" y="1353567"/>
                  <a:pt x="2563486" y="1595136"/>
                </a:cubicBezTo>
                <a:cubicBezTo>
                  <a:pt x="2489264" y="1963210"/>
                  <a:pt x="2268671" y="2193766"/>
                  <a:pt x="1825856" y="2366012"/>
                </a:cubicBezTo>
                <a:cubicBezTo>
                  <a:pt x="1767898" y="2388550"/>
                  <a:pt x="1714751" y="2411212"/>
                  <a:pt x="1663382" y="2433131"/>
                </a:cubicBezTo>
                <a:cubicBezTo>
                  <a:pt x="1450402" y="2523968"/>
                  <a:pt x="1340635" y="2566284"/>
                  <a:pt x="1173337" y="2536294"/>
                </a:cubicBezTo>
                <a:cubicBezTo>
                  <a:pt x="1007221" y="2506516"/>
                  <a:pt x="850689" y="2439598"/>
                  <a:pt x="708072" y="2337480"/>
                </a:cubicBezTo>
                <a:cubicBezTo>
                  <a:pt x="568563" y="2237563"/>
                  <a:pt x="448362" y="2108917"/>
                  <a:pt x="350926" y="1955183"/>
                </a:cubicBezTo>
                <a:cubicBezTo>
                  <a:pt x="255118" y="1804070"/>
                  <a:pt x="185566" y="1632518"/>
                  <a:pt x="149846" y="1458983"/>
                </a:cubicBezTo>
                <a:cubicBezTo>
                  <a:pt x="113036" y="1280752"/>
                  <a:pt x="111378" y="1106123"/>
                  <a:pt x="144852" y="940122"/>
                </a:cubicBezTo>
                <a:cubicBezTo>
                  <a:pt x="176420" y="783572"/>
                  <a:pt x="238586" y="645425"/>
                  <a:pt x="329542" y="529432"/>
                </a:cubicBezTo>
                <a:cubicBezTo>
                  <a:pt x="414835" y="420736"/>
                  <a:pt x="525296" y="331640"/>
                  <a:pt x="657816" y="264604"/>
                </a:cubicBezTo>
                <a:cubicBezTo>
                  <a:pt x="861008" y="161861"/>
                  <a:pt x="1110695" y="114356"/>
                  <a:pt x="1379411" y="125092"/>
                </a:cubicBezTo>
                <a:close/>
                <a:moveTo>
                  <a:pt x="1232370" y="1063"/>
                </a:moveTo>
                <a:cubicBezTo>
                  <a:pt x="993732" y="9010"/>
                  <a:pt x="773038" y="61442"/>
                  <a:pt x="587688" y="156432"/>
                </a:cubicBezTo>
                <a:cubicBezTo>
                  <a:pt x="442630" y="230806"/>
                  <a:pt x="321713" y="329654"/>
                  <a:pt x="228351" y="450248"/>
                </a:cubicBezTo>
                <a:cubicBezTo>
                  <a:pt x="128786" y="578936"/>
                  <a:pt x="60739" y="732204"/>
                  <a:pt x="26183" y="905889"/>
                </a:cubicBezTo>
                <a:cubicBezTo>
                  <a:pt x="-10458" y="1090060"/>
                  <a:pt x="-8645" y="1283803"/>
                  <a:pt x="31650" y="1481541"/>
                </a:cubicBezTo>
                <a:cubicBezTo>
                  <a:pt x="70750" y="1674071"/>
                  <a:pt x="146884" y="1864400"/>
                  <a:pt x="251759" y="2032054"/>
                </a:cubicBezTo>
                <a:cubicBezTo>
                  <a:pt x="358415" y="2202615"/>
                  <a:pt x="489990" y="2345340"/>
                  <a:pt x="642700" y="2456196"/>
                </a:cubicBezTo>
                <a:cubicBezTo>
                  <a:pt x="798814" y="2569490"/>
                  <a:pt x="970158" y="2643732"/>
                  <a:pt x="1151993" y="2676769"/>
                </a:cubicBezTo>
                <a:cubicBezTo>
                  <a:pt x="1335121" y="2710042"/>
                  <a:pt x="1455276" y="2663095"/>
                  <a:pt x="1688410" y="2562316"/>
                </a:cubicBezTo>
                <a:cubicBezTo>
                  <a:pt x="1744639" y="2537996"/>
                  <a:pt x="1802816" y="2512855"/>
                  <a:pt x="1866259" y="2487849"/>
                </a:cubicBezTo>
                <a:cubicBezTo>
                  <a:pt x="2350978" y="2296751"/>
                  <a:pt x="2592445" y="2040959"/>
                  <a:pt x="2673692" y="1632596"/>
                </a:cubicBezTo>
                <a:cubicBezTo>
                  <a:pt x="2727013" y="1364587"/>
                  <a:pt x="2616299" y="1140721"/>
                  <a:pt x="2441361" y="829771"/>
                </a:cubicBezTo>
                <a:cubicBezTo>
                  <a:pt x="2421813" y="795032"/>
                  <a:pt x="2402572" y="760348"/>
                  <a:pt x="2383999" y="726784"/>
                </a:cubicBezTo>
                <a:cubicBezTo>
                  <a:pt x="2283182" y="544832"/>
                  <a:pt x="2187938" y="372996"/>
                  <a:pt x="2072061" y="249099"/>
                </a:cubicBezTo>
                <a:cubicBezTo>
                  <a:pt x="1961287" y="130651"/>
                  <a:pt x="1839626" y="64671"/>
                  <a:pt x="1677542" y="35223"/>
                </a:cubicBezTo>
                <a:cubicBezTo>
                  <a:pt x="1525197" y="7543"/>
                  <a:pt x="1375552" y="-3704"/>
                  <a:pt x="1232370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0B489A4-0D2D-4199-B24F-6F153885C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1931" y="-12440"/>
            <a:ext cx="4350361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powstanie listopadowe - Encyklopedia PWN - źródło wiarygodnej i ...">
            <a:extLst>
              <a:ext uri="{FF2B5EF4-FFF2-40B4-BE49-F238E27FC236}">
                <a16:creationId xmlns:a16="http://schemas.microsoft.com/office/drawing/2014/main" id="{42CCB5DB-0DD0-BE98-E8FA-DAC13284A7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84" r="1423" b="-4"/>
          <a:stretch/>
        </p:blipFill>
        <p:spPr>
          <a:xfrm>
            <a:off x="7111608" y="12"/>
            <a:ext cx="4011734" cy="2646947"/>
          </a:xfrm>
          <a:custGeom>
            <a:avLst/>
            <a:gdLst/>
            <a:ahLst/>
            <a:cxnLst/>
            <a:rect l="l" t="t" r="r" b="b"/>
            <a:pathLst>
              <a:path w="4011734" h="2646947">
                <a:moveTo>
                  <a:pt x="169207" y="0"/>
                </a:moveTo>
                <a:lnTo>
                  <a:pt x="3717700" y="0"/>
                </a:lnTo>
                <a:lnTo>
                  <a:pt x="3722961" y="7075"/>
                </a:lnTo>
                <a:cubicBezTo>
                  <a:pt x="3759881" y="62336"/>
                  <a:pt x="3793606" y="118918"/>
                  <a:pt x="3824060" y="176721"/>
                </a:cubicBezTo>
                <a:cubicBezTo>
                  <a:pt x="3948545" y="413080"/>
                  <a:pt x="4011734" y="659312"/>
                  <a:pt x="4011734" y="908578"/>
                </a:cubicBezTo>
                <a:cubicBezTo>
                  <a:pt x="4011734" y="1159615"/>
                  <a:pt x="3910924" y="1306223"/>
                  <a:pt x="3701126" y="1588134"/>
                </a:cubicBezTo>
                <a:cubicBezTo>
                  <a:pt x="3650506" y="1656124"/>
                  <a:pt x="3598163" y="1726474"/>
                  <a:pt x="3544617" y="1803828"/>
                </a:cubicBezTo>
                <a:cubicBezTo>
                  <a:pt x="3135436" y="2394813"/>
                  <a:pt x="2696213" y="2646947"/>
                  <a:pt x="2076029" y="2646947"/>
                </a:cubicBezTo>
                <a:cubicBezTo>
                  <a:pt x="1669002" y="2646947"/>
                  <a:pt x="1370360" y="2441546"/>
                  <a:pt x="961179" y="2128254"/>
                </a:cubicBezTo>
                <a:cubicBezTo>
                  <a:pt x="915468" y="2093247"/>
                  <a:pt x="869754" y="2058662"/>
                  <a:pt x="825505" y="2025257"/>
                </a:cubicBezTo>
                <a:cubicBezTo>
                  <a:pt x="585662" y="1843981"/>
                  <a:pt x="359162" y="1672742"/>
                  <a:pt x="208421" y="1486825"/>
                </a:cubicBezTo>
                <a:cubicBezTo>
                  <a:pt x="64309" y="1309091"/>
                  <a:pt x="0" y="1130767"/>
                  <a:pt x="0" y="908578"/>
                </a:cubicBezTo>
                <a:cubicBezTo>
                  <a:pt x="0" y="630123"/>
                  <a:pt x="41538" y="365716"/>
                  <a:pt x="120793" y="126877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AB4EFC4-7E1F-4404-9835-FA919F098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11608" y="0"/>
            <a:ext cx="4011734" cy="2646947"/>
          </a:xfrm>
          <a:custGeom>
            <a:avLst/>
            <a:gdLst>
              <a:gd name="connsiteX0" fmla="*/ 3842527 w 4011734"/>
              <a:gd name="connsiteY0" fmla="*/ 0 h 2646947"/>
              <a:gd name="connsiteX1" fmla="*/ 3700720 w 4011734"/>
              <a:gd name="connsiteY1" fmla="*/ 0 h 2646947"/>
              <a:gd name="connsiteX2" fmla="*/ 3740093 w 4011734"/>
              <a:gd name="connsiteY2" fmla="*/ 75602 h 2646947"/>
              <a:gd name="connsiteX3" fmla="*/ 3916112 w 4011734"/>
              <a:gd name="connsiteY3" fmla="*/ 922354 h 2646947"/>
              <a:gd name="connsiteX4" fmla="*/ 3720190 w 4011734"/>
              <a:gd name="connsiteY4" fmla="*/ 1434599 h 2646947"/>
              <a:gd name="connsiteX5" fmla="*/ 3140113 w 4011734"/>
              <a:gd name="connsiteY5" fmla="*/ 1911574 h 2646947"/>
              <a:gd name="connsiteX6" fmla="*/ 3012574 w 4011734"/>
              <a:gd name="connsiteY6" fmla="*/ 2002816 h 2646947"/>
              <a:gd name="connsiteX7" fmla="*/ 1964580 w 4011734"/>
              <a:gd name="connsiteY7" fmla="*/ 2462305 h 2646947"/>
              <a:gd name="connsiteX8" fmla="*/ 584064 w 4011734"/>
              <a:gd name="connsiteY8" fmla="*/ 1715420 h 2646947"/>
              <a:gd name="connsiteX9" fmla="*/ 436941 w 4011734"/>
              <a:gd name="connsiteY9" fmla="*/ 1524345 h 2646947"/>
              <a:gd name="connsiteX10" fmla="*/ 144959 w 4011734"/>
              <a:gd name="connsiteY10" fmla="*/ 922354 h 2646947"/>
              <a:gd name="connsiteX11" fmla="*/ 321378 w 4011734"/>
              <a:gd name="connsiteY11" fmla="*/ 274033 h 2646947"/>
              <a:gd name="connsiteX12" fmla="*/ 416414 w 4011734"/>
              <a:gd name="connsiteY12" fmla="*/ 123749 h 2646947"/>
              <a:gd name="connsiteX13" fmla="*/ 514060 w 4011734"/>
              <a:gd name="connsiteY13" fmla="*/ 0 h 2646947"/>
              <a:gd name="connsiteX14" fmla="*/ 294034 w 4011734"/>
              <a:gd name="connsiteY14" fmla="*/ 0 h 2646947"/>
              <a:gd name="connsiteX15" fmla="*/ 288773 w 4011734"/>
              <a:gd name="connsiteY15" fmla="*/ 7075 h 2646947"/>
              <a:gd name="connsiteX16" fmla="*/ 187674 w 4011734"/>
              <a:gd name="connsiteY16" fmla="*/ 176721 h 2646947"/>
              <a:gd name="connsiteX17" fmla="*/ 0 w 4011734"/>
              <a:gd name="connsiteY17" fmla="*/ 908578 h 2646947"/>
              <a:gd name="connsiteX18" fmla="*/ 310608 w 4011734"/>
              <a:gd name="connsiteY18" fmla="*/ 1588134 h 2646947"/>
              <a:gd name="connsiteX19" fmla="*/ 467117 w 4011734"/>
              <a:gd name="connsiteY19" fmla="*/ 1803828 h 2646947"/>
              <a:gd name="connsiteX20" fmla="*/ 1935705 w 4011734"/>
              <a:gd name="connsiteY20" fmla="*/ 2646947 h 2646947"/>
              <a:gd name="connsiteX21" fmla="*/ 3050555 w 4011734"/>
              <a:gd name="connsiteY21" fmla="*/ 2128254 h 2646947"/>
              <a:gd name="connsiteX22" fmla="*/ 3186230 w 4011734"/>
              <a:gd name="connsiteY22" fmla="*/ 2025257 h 2646947"/>
              <a:gd name="connsiteX23" fmla="*/ 3803313 w 4011734"/>
              <a:gd name="connsiteY23" fmla="*/ 1486825 h 2646947"/>
              <a:gd name="connsiteX24" fmla="*/ 4011734 w 4011734"/>
              <a:gd name="connsiteY24" fmla="*/ 908578 h 2646947"/>
              <a:gd name="connsiteX25" fmla="*/ 3890941 w 4011734"/>
              <a:gd name="connsiteY25" fmla="*/ 126877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11734" h="2646947">
                <a:moveTo>
                  <a:pt x="3842527" y="0"/>
                </a:moveTo>
                <a:lnTo>
                  <a:pt x="3700720" y="0"/>
                </a:lnTo>
                <a:lnTo>
                  <a:pt x="3740093" y="75602"/>
                </a:lnTo>
                <a:cubicBezTo>
                  <a:pt x="3855101" y="325120"/>
                  <a:pt x="3916112" y="614016"/>
                  <a:pt x="3916112" y="922354"/>
                </a:cubicBezTo>
                <a:cubicBezTo>
                  <a:pt x="3916112" y="1119183"/>
                  <a:pt x="3855659" y="1277152"/>
                  <a:pt x="3720190" y="1434599"/>
                </a:cubicBezTo>
                <a:cubicBezTo>
                  <a:pt x="3578489" y="1599296"/>
                  <a:pt x="3365572" y="1750990"/>
                  <a:pt x="3140113" y="1911574"/>
                </a:cubicBezTo>
                <a:cubicBezTo>
                  <a:pt x="3098517" y="1941167"/>
                  <a:pt x="3055545" y="1971805"/>
                  <a:pt x="3012574" y="2002816"/>
                </a:cubicBezTo>
                <a:cubicBezTo>
                  <a:pt x="2627932" y="2280349"/>
                  <a:pt x="2347200" y="2462305"/>
                  <a:pt x="1964580" y="2462305"/>
                </a:cubicBezTo>
                <a:cubicBezTo>
                  <a:pt x="1381588" y="2462305"/>
                  <a:pt x="968706" y="2238951"/>
                  <a:pt x="584064" y="1715420"/>
                </a:cubicBezTo>
                <a:cubicBezTo>
                  <a:pt x="533728" y="1646896"/>
                  <a:pt x="484524" y="1584575"/>
                  <a:pt x="436941" y="1524345"/>
                </a:cubicBezTo>
                <a:cubicBezTo>
                  <a:pt x="239723" y="1274611"/>
                  <a:pt x="144959" y="1144738"/>
                  <a:pt x="144959" y="922354"/>
                </a:cubicBezTo>
                <a:cubicBezTo>
                  <a:pt x="144959" y="701540"/>
                  <a:pt x="204359" y="483414"/>
                  <a:pt x="321378" y="274033"/>
                </a:cubicBezTo>
                <a:cubicBezTo>
                  <a:pt x="350006" y="222828"/>
                  <a:pt x="381708" y="172704"/>
                  <a:pt x="416414" y="123749"/>
                </a:cubicBezTo>
                <a:lnTo>
                  <a:pt x="514060" y="0"/>
                </a:lnTo>
                <a:lnTo>
                  <a:pt x="294034" y="0"/>
                </a:lnTo>
                <a:lnTo>
                  <a:pt x="288773" y="7075"/>
                </a:lnTo>
                <a:cubicBezTo>
                  <a:pt x="251853" y="62336"/>
                  <a:pt x="218128" y="118918"/>
                  <a:pt x="187674" y="176721"/>
                </a:cubicBezTo>
                <a:cubicBezTo>
                  <a:pt x="63189" y="413080"/>
                  <a:pt x="0" y="659312"/>
                  <a:pt x="0" y="908578"/>
                </a:cubicBezTo>
                <a:cubicBezTo>
                  <a:pt x="0" y="1159615"/>
                  <a:pt x="100810" y="1306222"/>
                  <a:pt x="310608" y="1588134"/>
                </a:cubicBezTo>
                <a:cubicBezTo>
                  <a:pt x="361228" y="1656124"/>
                  <a:pt x="413571" y="1726474"/>
                  <a:pt x="467117" y="1803828"/>
                </a:cubicBezTo>
                <a:cubicBezTo>
                  <a:pt x="876298" y="2394813"/>
                  <a:pt x="1315521" y="2646947"/>
                  <a:pt x="1935705" y="2646947"/>
                </a:cubicBezTo>
                <a:cubicBezTo>
                  <a:pt x="2342732" y="2646947"/>
                  <a:pt x="2641374" y="2441546"/>
                  <a:pt x="3050555" y="2128254"/>
                </a:cubicBezTo>
                <a:cubicBezTo>
                  <a:pt x="3096266" y="2093247"/>
                  <a:pt x="3141980" y="2058662"/>
                  <a:pt x="3186230" y="2025257"/>
                </a:cubicBezTo>
                <a:cubicBezTo>
                  <a:pt x="3426072" y="1843981"/>
                  <a:pt x="3652572" y="1672742"/>
                  <a:pt x="3803313" y="1486825"/>
                </a:cubicBezTo>
                <a:cubicBezTo>
                  <a:pt x="3947426" y="1309091"/>
                  <a:pt x="4011734" y="1130767"/>
                  <a:pt x="4011734" y="908578"/>
                </a:cubicBezTo>
                <a:cubicBezTo>
                  <a:pt x="4011734" y="630123"/>
                  <a:pt x="3970196" y="365716"/>
                  <a:pt x="3890941" y="12687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8FEC-2C2F-5790-CDC5-10C467B7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179" y="4521124"/>
            <a:ext cx="5340114" cy="16801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29/30 listopada – wybuchło powstanie listopadowe, jeden z największych zrywów niepodległościowych w okresie zaborów. Powstanie zakończyło się klęską 21 października 1831 roku, kiedy padł Zamość – ostatni punkt oporu postańców</a:t>
            </a:r>
            <a:endParaRPr lang="en-US" sz="19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9C1BF26-4E8B-4F40-A7F7-7421DA8E0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72818"/>
            <a:ext cx="5745707" cy="3585182"/>
          </a:xfrm>
          <a:custGeom>
            <a:avLst/>
            <a:gdLst>
              <a:gd name="connsiteX0" fmla="*/ 2681036 w 5745707"/>
              <a:gd name="connsiteY0" fmla="*/ 205773 h 3585182"/>
              <a:gd name="connsiteX1" fmla="*/ 4204914 w 5745707"/>
              <a:gd name="connsiteY1" fmla="*/ 727949 h 3585182"/>
              <a:gd name="connsiteX2" fmla="*/ 4539662 w 5745707"/>
              <a:gd name="connsiteY2" fmla="*/ 935341 h 3585182"/>
              <a:gd name="connsiteX3" fmla="*/ 5364672 w 5745707"/>
              <a:gd name="connsiteY3" fmla="*/ 1696466 h 3585182"/>
              <a:gd name="connsiteX4" fmla="*/ 5596067 w 5745707"/>
              <a:gd name="connsiteY4" fmla="*/ 2824431 h 3585182"/>
              <a:gd name="connsiteX5" fmla="*/ 5529216 w 5745707"/>
              <a:gd name="connsiteY5" fmla="*/ 3415690 h 3585182"/>
              <a:gd name="connsiteX6" fmla="*/ 5485002 w 5745707"/>
              <a:gd name="connsiteY6" fmla="*/ 3585181 h 3585182"/>
              <a:gd name="connsiteX7" fmla="*/ 183434 w 5745707"/>
              <a:gd name="connsiteY7" fmla="*/ 3585181 h 3585182"/>
              <a:gd name="connsiteX8" fmla="*/ 177419 w 5745707"/>
              <a:gd name="connsiteY8" fmla="*/ 3379484 h 3585182"/>
              <a:gd name="connsiteX9" fmla="*/ 209241 w 5745707"/>
              <a:gd name="connsiteY9" fmla="*/ 3138007 h 3585182"/>
              <a:gd name="connsiteX10" fmla="*/ 641778 w 5745707"/>
              <a:gd name="connsiteY10" fmla="*/ 2025377 h 3585182"/>
              <a:gd name="connsiteX11" fmla="*/ 746708 w 5745707"/>
              <a:gd name="connsiteY11" fmla="*/ 1802131 h 3585182"/>
              <a:gd name="connsiteX12" fmla="*/ 1818233 w 5745707"/>
              <a:gd name="connsiteY12" fmla="*/ 423089 h 3585182"/>
              <a:gd name="connsiteX13" fmla="*/ 2681036 w 5745707"/>
              <a:gd name="connsiteY13" fmla="*/ 205773 h 3585182"/>
              <a:gd name="connsiteX14" fmla="*/ 2819256 w 5745707"/>
              <a:gd name="connsiteY14" fmla="*/ 215 h 3585182"/>
              <a:gd name="connsiteX15" fmla="*/ 1890925 w 5745707"/>
              <a:gd name="connsiteY15" fmla="*/ 199329 h 3585182"/>
              <a:gd name="connsiteX16" fmla="*/ 686343 w 5745707"/>
              <a:gd name="connsiteY16" fmla="*/ 1649431 h 3585182"/>
              <a:gd name="connsiteX17" fmla="*/ 564274 w 5745707"/>
              <a:gd name="connsiteY17" fmla="*/ 1887084 h 3585182"/>
              <a:gd name="connsiteX18" fmla="*/ 52127 w 5745707"/>
              <a:gd name="connsiteY18" fmla="*/ 3075346 h 3585182"/>
              <a:gd name="connsiteX19" fmla="*/ 0 w 5745707"/>
              <a:gd name="connsiteY19" fmla="*/ 3461881 h 3585182"/>
              <a:gd name="connsiteX20" fmla="*/ 3411 w 5745707"/>
              <a:gd name="connsiteY20" fmla="*/ 3585182 h 3585182"/>
              <a:gd name="connsiteX21" fmla="*/ 5554638 w 5745707"/>
              <a:gd name="connsiteY21" fmla="*/ 3585182 h 3585182"/>
              <a:gd name="connsiteX22" fmla="*/ 5704185 w 5745707"/>
              <a:gd name="connsiteY22" fmla="*/ 3585182 h 3585182"/>
              <a:gd name="connsiteX23" fmla="*/ 5745707 w 5745707"/>
              <a:gd name="connsiteY23" fmla="*/ 3585182 h 3585182"/>
              <a:gd name="connsiteX24" fmla="*/ 5745707 w 5745707"/>
              <a:gd name="connsiteY24" fmla="*/ 3381173 h 3585182"/>
              <a:gd name="connsiteX25" fmla="*/ 5745707 w 5745707"/>
              <a:gd name="connsiteY25" fmla="*/ 3339523 h 3585182"/>
              <a:gd name="connsiteX26" fmla="*/ 5745707 w 5745707"/>
              <a:gd name="connsiteY26" fmla="*/ 2216622 h 3585182"/>
              <a:gd name="connsiteX27" fmla="*/ 5704206 w 5745707"/>
              <a:gd name="connsiteY27" fmla="*/ 2023225 h 3585182"/>
              <a:gd name="connsiteX28" fmla="*/ 5605772 w 5745707"/>
              <a:gd name="connsiteY28" fmla="*/ 1730491 h 3585182"/>
              <a:gd name="connsiteX29" fmla="*/ 4763244 w 5745707"/>
              <a:gd name="connsiteY29" fmla="*/ 870138 h 3585182"/>
              <a:gd name="connsiteX30" fmla="*/ 4416664 w 5745707"/>
              <a:gd name="connsiteY30" fmla="*/ 631051 h 3585182"/>
              <a:gd name="connsiteX31" fmla="*/ 2819256 w 5745707"/>
              <a:gd name="connsiteY31" fmla="*/ 215 h 358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45707" h="3585182">
                <a:moveTo>
                  <a:pt x="2681036" y="205773"/>
                </a:moveTo>
                <a:cubicBezTo>
                  <a:pt x="3159126" y="194053"/>
                  <a:pt x="3647122" y="365554"/>
                  <a:pt x="4204914" y="727949"/>
                </a:cubicBezTo>
                <a:cubicBezTo>
                  <a:pt x="4321714" y="803849"/>
                  <a:pt x="4432525" y="870727"/>
                  <a:pt x="4539662" y="935341"/>
                </a:cubicBezTo>
                <a:cubicBezTo>
                  <a:pt x="4983772" y="1203307"/>
                  <a:pt x="5204291" y="1347559"/>
                  <a:pt x="5364672" y="1696466"/>
                </a:cubicBezTo>
                <a:cubicBezTo>
                  <a:pt x="5523920" y="2042910"/>
                  <a:pt x="5601714" y="2422438"/>
                  <a:pt x="5596067" y="2824431"/>
                </a:cubicBezTo>
                <a:cubicBezTo>
                  <a:pt x="5593280" y="3021066"/>
                  <a:pt x="5570901" y="3218624"/>
                  <a:pt x="5529216" y="3415690"/>
                </a:cubicBezTo>
                <a:lnTo>
                  <a:pt x="5485002" y="3585181"/>
                </a:lnTo>
                <a:lnTo>
                  <a:pt x="183434" y="3585181"/>
                </a:lnTo>
                <a:lnTo>
                  <a:pt x="177419" y="3379484"/>
                </a:lnTo>
                <a:cubicBezTo>
                  <a:pt x="181642" y="3301162"/>
                  <a:pt x="192292" y="3221031"/>
                  <a:pt x="209241" y="3138007"/>
                </a:cubicBezTo>
                <a:cubicBezTo>
                  <a:pt x="280153" y="2790621"/>
                  <a:pt x="455777" y="2418912"/>
                  <a:pt x="641778" y="2025377"/>
                </a:cubicBezTo>
                <a:cubicBezTo>
                  <a:pt x="676120" y="1952827"/>
                  <a:pt x="711548" y="1877771"/>
                  <a:pt x="746708" y="1802131"/>
                </a:cubicBezTo>
                <a:cubicBezTo>
                  <a:pt x="1061459" y="1125148"/>
                  <a:pt x="1306038" y="663370"/>
                  <a:pt x="1818233" y="423089"/>
                </a:cubicBezTo>
                <a:cubicBezTo>
                  <a:pt x="2110892" y="285795"/>
                  <a:pt x="2394181" y="212804"/>
                  <a:pt x="2681036" y="205773"/>
                </a:cubicBezTo>
                <a:close/>
                <a:moveTo>
                  <a:pt x="2819256" y="215"/>
                </a:moveTo>
                <a:cubicBezTo>
                  <a:pt x="2513654" y="-4312"/>
                  <a:pt x="2208774" y="62841"/>
                  <a:pt x="1890925" y="199329"/>
                </a:cubicBezTo>
                <a:cubicBezTo>
                  <a:pt x="1334645" y="438201"/>
                  <a:pt x="1052847" y="928614"/>
                  <a:pt x="686343" y="1649431"/>
                </a:cubicBezTo>
                <a:cubicBezTo>
                  <a:pt x="645402" y="1729970"/>
                  <a:pt x="604201" y="1809862"/>
                  <a:pt x="564274" y="1887084"/>
                </a:cubicBezTo>
                <a:cubicBezTo>
                  <a:pt x="347995" y="2305972"/>
                  <a:pt x="143776" y="2701628"/>
                  <a:pt x="52127" y="3075346"/>
                </a:cubicBezTo>
                <a:cubicBezTo>
                  <a:pt x="19266" y="3209322"/>
                  <a:pt x="1796" y="3336841"/>
                  <a:pt x="0" y="3461881"/>
                </a:cubicBezTo>
                <a:lnTo>
                  <a:pt x="3411" y="3585182"/>
                </a:lnTo>
                <a:lnTo>
                  <a:pt x="5554638" y="3585182"/>
                </a:lnTo>
                <a:lnTo>
                  <a:pt x="5704185" y="3585182"/>
                </a:lnTo>
                <a:lnTo>
                  <a:pt x="5745707" y="3585182"/>
                </a:lnTo>
                <a:lnTo>
                  <a:pt x="5745707" y="3381173"/>
                </a:lnTo>
                <a:lnTo>
                  <a:pt x="5745707" y="3339523"/>
                </a:lnTo>
                <a:lnTo>
                  <a:pt x="5745707" y="2216622"/>
                </a:lnTo>
                <a:lnTo>
                  <a:pt x="5704206" y="2023225"/>
                </a:lnTo>
                <a:cubicBezTo>
                  <a:pt x="5676925" y="1923742"/>
                  <a:pt x="5644106" y="1826103"/>
                  <a:pt x="5605772" y="1730491"/>
                </a:cubicBezTo>
                <a:cubicBezTo>
                  <a:pt x="5451349" y="1345325"/>
                  <a:pt x="5223389" y="1179549"/>
                  <a:pt x="4763244" y="870138"/>
                </a:cubicBezTo>
                <a:cubicBezTo>
                  <a:pt x="4652240" y="795528"/>
                  <a:pt x="4537430" y="718309"/>
                  <a:pt x="4416664" y="631051"/>
                </a:cubicBezTo>
                <a:cubicBezTo>
                  <a:pt x="3839936" y="214420"/>
                  <a:pt x="3328594" y="7761"/>
                  <a:pt x="2819256" y="21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6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twa o Lwów 1918 roku. &quot;Polacy obudzili się w ukraińskim mieście ...">
            <a:extLst>
              <a:ext uri="{FF2B5EF4-FFF2-40B4-BE49-F238E27FC236}">
                <a16:creationId xmlns:a16="http://schemas.microsoft.com/office/drawing/2014/main" id="{1900DBD8-9EF3-F25B-3164-529DDBBC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32" b="15542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E5BF3-0D29-67D8-7337-E28461F4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55B1-7476-AE77-2B6B-90309EC7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5992984"/>
            <a:ext cx="7388519" cy="6366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listopada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1918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rozpoczęły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polsko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ukraińskie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walki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Lwów</a:t>
            </a:r>
          </a:p>
        </p:txBody>
      </p:sp>
    </p:spTree>
    <p:extLst>
      <p:ext uri="{BB962C8B-B14F-4D97-AF65-F5344CB8AC3E}">
        <p14:creationId xmlns:p14="http://schemas.microsoft.com/office/powerpoint/2010/main" val="36424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DFFB3-86A5-80DC-8D99-1B77B7E1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2 listopada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2911-100F-A3F5-7F4D-B89577951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Zwycięstwo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pod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Cudnowem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było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jednym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z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największych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triumfów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Rzeczypospolitej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Obojga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Narodów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w XVII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wieku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,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które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nie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zostało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jednak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wykorzystane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.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Bitwa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pod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Cudnowem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zahamowała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ekspansję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moskiewską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, ale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nie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doprowadziła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do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zwycięstwa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nad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wschodnim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334155"/>
                </a:solidFill>
                <a:ea typeface="+mn-lt"/>
                <a:cs typeface="+mn-lt"/>
              </a:rPr>
              <a:t>sąsiadem</a:t>
            </a:r>
            <a:r>
              <a:rPr lang="en-US" sz="2000" b="1" dirty="0">
                <a:solidFill>
                  <a:srgbClr val="334155"/>
                </a:solidFill>
                <a:ea typeface="+mn-lt"/>
                <a:cs typeface="+mn-lt"/>
              </a:rPr>
              <a:t>.</a:t>
            </a:r>
            <a:endParaRPr lang="en-US" sz="2000" b="1" dirty="0">
              <a:ea typeface="+mn-lt"/>
              <a:cs typeface="+mn-lt"/>
            </a:endParaRPr>
          </a:p>
        </p:txBody>
      </p:sp>
      <p:pic>
        <p:nvPicPr>
          <p:cNvPr id="4" name="Picture 3" descr="2 listopada 1660 roku zakończyła się trwająca od trzech tygodni polsko ...">
            <a:extLst>
              <a:ext uri="{FF2B5EF4-FFF2-40B4-BE49-F238E27FC236}">
                <a16:creationId xmlns:a16="http://schemas.microsoft.com/office/drawing/2014/main" id="{F77D4ADE-C041-0D35-8EFC-B44E6D013D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989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6CA38-11CB-16F0-F4A9-8FBC3739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4 listopada</a:t>
            </a:r>
          </a:p>
        </p:txBody>
      </p:sp>
      <p:pic>
        <p:nvPicPr>
          <p:cNvPr id="4" name="Picture 3" descr="historia i ja: Rzeź Pragi - Suworow - 4 listopada 1794 - finis Poloniae!">
            <a:extLst>
              <a:ext uri="{FF2B5EF4-FFF2-40B4-BE49-F238E27FC236}">
                <a16:creationId xmlns:a16="http://schemas.microsoft.com/office/drawing/2014/main" id="{2F085753-7633-45E7-420A-CF0A9F96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26" r="3" b="3"/>
          <a:stretch/>
        </p:blipFill>
        <p:spPr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5" name="Picture 4" descr="Głaz upamiętniający rzeź Pragi w 1794r. w Warszawie w województwie ...">
            <a:extLst>
              <a:ext uri="{FF2B5EF4-FFF2-40B4-BE49-F238E27FC236}">
                <a16:creationId xmlns:a16="http://schemas.microsoft.com/office/drawing/2014/main" id="{B3F38842-2B4E-29CD-7E3E-FD77829138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935"/>
          <a:stretch/>
        </p:blipFill>
        <p:spPr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11D9-C825-D9F8-8060-142039A9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4 listopada – w 1794 roku wojska rosyjskie dokonały rzezi warszawskiej Pragi. Była to ostatnia bitwa w okresie Rzeczypospolitej Obojga Narodów</a:t>
            </a:r>
          </a:p>
        </p:txBody>
      </p:sp>
    </p:spTree>
    <p:extLst>
      <p:ext uri="{BB962C8B-B14F-4D97-AF65-F5344CB8AC3E}">
        <p14:creationId xmlns:p14="http://schemas.microsoft.com/office/powerpoint/2010/main" val="130736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zimierz Wielki (1310-1370). Ostatni król z dynastii Piastów ...">
            <a:extLst>
              <a:ext uri="{FF2B5EF4-FFF2-40B4-BE49-F238E27FC236}">
                <a16:creationId xmlns:a16="http://schemas.microsoft.com/office/drawing/2014/main" id="{31A2F729-4F95-61ED-567D-7591A06E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C36F99-EF99-D26B-5FA2-A0B883EB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5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12082-0206-DC65-A240-8F6EE002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5987966"/>
            <a:ext cx="8716576" cy="6646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listopada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1370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zmarł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Kazimierz Wielki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ostatni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Polski z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dynastii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Piastów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1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naleziony dla: koronacja władysława IV wazy">
            <a:extLst>
              <a:ext uri="{FF2B5EF4-FFF2-40B4-BE49-F238E27FC236}">
                <a16:creationId xmlns:a16="http://schemas.microsoft.com/office/drawing/2014/main" id="{6FF920A8-2B94-F160-20C2-66035385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3BAFB-705D-4289-A593-2C625350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8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7CFF-134B-38D0-3A79-A78E10C0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5993773"/>
            <a:ext cx="8128747" cy="6000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listopada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1632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Sejm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Elekcyjny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wybrał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Polski Władysława IV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Wazę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Koronacja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miała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miejsce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lutego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1633 r</a:t>
            </a:r>
          </a:p>
        </p:txBody>
      </p:sp>
    </p:spTree>
    <p:extLst>
      <p:ext uri="{BB962C8B-B14F-4D97-AF65-F5344CB8AC3E}">
        <p14:creationId xmlns:p14="http://schemas.microsoft.com/office/powerpoint/2010/main" val="392696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AFAB6-4396-A6FE-F836-7DB93744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12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A5A3-8E36-C881-CE01-A464BC9C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40" y="5768100"/>
            <a:ext cx="9451181" cy="522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12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listopada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w 1454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Kazimierz IV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Jagiellończyk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wydał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przywileje</a:t>
            </a:r>
            <a:r>
              <a: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sz="18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Nieszawie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Bez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zgody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sejmu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mozna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było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podnosić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podatków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zwolywać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pospolitego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ruszenia</a:t>
            </a:r>
            <a:endPara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3" descr="Obraz znaleziony dla: przywilej nieszawski">
            <a:extLst>
              <a:ext uri="{FF2B5EF4-FFF2-40B4-BE49-F238E27FC236}">
                <a16:creationId xmlns:a16="http://schemas.microsoft.com/office/drawing/2014/main" id="{E311FC23-68EB-4A2B-D0E9-1131F2CC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62" r="22469" b="1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Picture 4" descr="Obraz znaleziony dla: przywilej nieszawski">
            <a:extLst>
              <a:ext uri="{FF2B5EF4-FFF2-40B4-BE49-F238E27FC236}">
                <a16:creationId xmlns:a16="http://schemas.microsoft.com/office/drawing/2014/main" id="{51E39D74-E89D-834C-E2D5-3B994C5B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8" r="20906" b="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Statuty nieszawskie ograniczają uprawnienia Żydów - Archiwum ...">
            <a:extLst>
              <a:ext uri="{FF2B5EF4-FFF2-40B4-BE49-F238E27FC236}">
                <a16:creationId xmlns:a16="http://schemas.microsoft.com/office/drawing/2014/main" id="{AEC23A8E-4524-05FC-37F2-004FABB8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23" r="12295" b="3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474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79AC3-7CA4-6EAE-57B2-13B1150C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/>
              <a:t>14 listopada</a:t>
            </a:r>
          </a:p>
        </p:txBody>
      </p:sp>
      <p:pic>
        <p:nvPicPr>
          <p:cNvPr id="4" name="Picture 3" descr="&quot;Na te gwarancje Polska czekała 45 lat” - Historia">
            <a:extLst>
              <a:ext uri="{FF2B5EF4-FFF2-40B4-BE49-F238E27FC236}">
                <a16:creationId xmlns:a16="http://schemas.microsoft.com/office/drawing/2014/main" id="{2F9B8678-CE27-2D76-3BAE-E0E88DB8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02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D265-1F6E-AAF9-890C-020CB7D2C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14 listopada – w 1990 roku podpisano w Warszawie polsko – niemiecki traktat potwierdzający granicę na Odrze i Nysie Łużyckiej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3936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E279A-E05D-81AE-646C-72131E64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70567"/>
            <a:ext cx="6747044" cy="10367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15 listopada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3EEF-E9B3-B1A9-3E82-45E2F2A0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40" y="5811643"/>
            <a:ext cx="7001896" cy="478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15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listopada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w 1920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utworzono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Wolne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Miasto </a:t>
            </a:r>
            <a:r>
              <a:rPr lang="en-US" sz="20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Gdańsk</a:t>
            </a:r>
            <a:endParaRPr lang="en-US" sz="2000" kern="12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Picture 4" descr="Obraz znaleziony dla: utworzenie wolnego miasta gdańska">
            <a:extLst>
              <a:ext uri="{FF2B5EF4-FFF2-40B4-BE49-F238E27FC236}">
                <a16:creationId xmlns:a16="http://schemas.microsoft.com/office/drawing/2014/main" id="{8E9E95E9-1E0B-2BDE-B506-F5E037C5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26" r="2" b="6812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6" name="Picture 5" descr="Niemiecki Gdańsk w Polsce">
            <a:extLst>
              <a:ext uri="{FF2B5EF4-FFF2-40B4-BE49-F238E27FC236}">
                <a16:creationId xmlns:a16="http://schemas.microsoft.com/office/drawing/2014/main" id="{4DE7BA3A-11A0-6C35-19CD-80E33639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99" r="12945" b="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az znaleziony dla: utworzenie wolnego miasta gdańska">
            <a:extLst>
              <a:ext uri="{FF2B5EF4-FFF2-40B4-BE49-F238E27FC236}">
                <a16:creationId xmlns:a16="http://schemas.microsoft.com/office/drawing/2014/main" id="{99BF2899-7BBE-C59B-3A9D-F76FF592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652" b="1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698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Motyw pakietu Office</vt:lpstr>
      <vt:lpstr>Kalendarium historyczne</vt:lpstr>
      <vt:lpstr>1 listopada</vt:lpstr>
      <vt:lpstr>2 listopada</vt:lpstr>
      <vt:lpstr>4 listopada</vt:lpstr>
      <vt:lpstr>5 listopada</vt:lpstr>
      <vt:lpstr>8 listopada</vt:lpstr>
      <vt:lpstr>12 listopada</vt:lpstr>
      <vt:lpstr>14 listopada</vt:lpstr>
      <vt:lpstr>15 listopada</vt:lpstr>
      <vt:lpstr>16 listopada</vt:lpstr>
      <vt:lpstr>17 listopada</vt:lpstr>
      <vt:lpstr>18 listopada</vt:lpstr>
      <vt:lpstr>20 listopada</vt:lpstr>
      <vt:lpstr>24 listopada</vt:lpstr>
      <vt:lpstr>25 listopada</vt:lpstr>
      <vt:lpstr>26 listopada</vt:lpstr>
      <vt:lpstr>28 listopada</vt:lpstr>
      <vt:lpstr>29/30 listopada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297</cp:revision>
  <dcterms:created xsi:type="dcterms:W3CDTF">2025-02-27T02:57:08Z</dcterms:created>
  <dcterms:modified xsi:type="dcterms:W3CDTF">2025-02-27T05:04:01Z</dcterms:modified>
</cp:coreProperties>
</file>