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44E11-65DE-E07B-49EC-BB0A16CCD423}" v="276" dt="2025-03-02T10:58:03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Kalendarz historyczny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Dzieje Polski</a:t>
            </a:r>
          </a:p>
        </p:txBody>
      </p:sp>
      <p:pic>
        <p:nvPicPr>
          <p:cNvPr id="5" name="Picture 4" descr="Rak horoskop 2024 - horoskop miesięczny dla Raka na 2024">
            <a:extLst>
              <a:ext uri="{FF2B5EF4-FFF2-40B4-BE49-F238E27FC236}">
                <a16:creationId xmlns:a16="http://schemas.microsoft.com/office/drawing/2014/main" id="{C0BDAFA6-6BEE-57D7-0FE1-7AB58FACF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78" b="17989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768 – 1772 r.: Konfederacja barska – Blisko Polski">
            <a:extLst>
              <a:ext uri="{FF2B5EF4-FFF2-40B4-BE49-F238E27FC236}">
                <a16:creationId xmlns:a16="http://schemas.microsoft.com/office/drawing/2014/main" id="{76EDB1BD-FCCE-7286-713E-25CB7256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7748"/>
          <a:stretch/>
        </p:blipFill>
        <p:spPr>
          <a:xfrm>
            <a:off x="616713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A0F39-3197-882A-ADEE-2F3CA530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29 lutego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BD7E3-4DC4-CC2C-D282-EC40C7BB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219" y="5987966"/>
            <a:ext cx="6931319" cy="3497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29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lutego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– w 1768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w Barze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Podolu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szlachta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zawiązała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konfederację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zwaną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później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barską</a:t>
            </a:r>
            <a:endPara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8" name="Picture 7" descr="Obraz znaleziony dla: konfederacja barska">
            <a:extLst>
              <a:ext uri="{FF2B5EF4-FFF2-40B4-BE49-F238E27FC236}">
                <a16:creationId xmlns:a16="http://schemas.microsoft.com/office/drawing/2014/main" id="{BD5AE594-35AE-39AE-F19A-F3753E76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60" r="11712" b="-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228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9B163-A50D-3F1B-DF9C-AADF82B0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4 lutego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213A-375E-98AD-2FF9-03047335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15151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4 lutego – w 1945 roku w Jałcie rozpoczęła się konferencja z udziałem przywódców Stanów Zjednoczonych, Wielkiej Brytanii i Związku Radzieckiego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Picture 4" descr="Konferencja w Jałcie w 1945 a sprawa Polska. Przebieg konferencji ...">
            <a:extLst>
              <a:ext uri="{FF2B5EF4-FFF2-40B4-BE49-F238E27FC236}">
                <a16:creationId xmlns:a16="http://schemas.microsoft.com/office/drawing/2014/main" id="{FB0232F9-0CAA-E72E-3FE6-5D81D34A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71" y="322504"/>
            <a:ext cx="3220919" cy="2931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5A9EE-7690-5304-5220-52599D150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40" y="3376158"/>
            <a:ext cx="3810348" cy="2931037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B6272-1D35-3A8A-DBB0-BB2EF4FC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/>
              <a:t>6 lutego</a:t>
            </a:r>
          </a:p>
        </p:txBody>
      </p:sp>
      <p:pic>
        <p:nvPicPr>
          <p:cNvPr id="4" name="Picture 3" descr="6 lutego 1633 roku odbyła się koronacja Władysława IV Wazy na króla ...">
            <a:extLst>
              <a:ext uri="{FF2B5EF4-FFF2-40B4-BE49-F238E27FC236}">
                <a16:creationId xmlns:a16="http://schemas.microsoft.com/office/drawing/2014/main" id="{4216FCC5-7F16-CEAE-BDD0-C4811C9F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17" b="16617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784E-47BB-A4E8-1F55-90051A13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6 </a:t>
            </a:r>
            <a:r>
              <a:rPr lang="en-US" sz="2200" dirty="0" err="1">
                <a:ea typeface="+mn-lt"/>
                <a:cs typeface="+mn-lt"/>
              </a:rPr>
              <a:t>lutego</a:t>
            </a:r>
            <a:r>
              <a:rPr lang="en-US" sz="2200" dirty="0">
                <a:ea typeface="+mn-lt"/>
                <a:cs typeface="+mn-lt"/>
              </a:rPr>
              <a:t> – w 1633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Władysław IV Waza </a:t>
            </a:r>
            <a:r>
              <a:rPr lang="en-US" sz="2200" dirty="0" err="1">
                <a:ea typeface="+mn-lt"/>
                <a:cs typeface="+mn-lt"/>
              </a:rPr>
              <a:t>został</a:t>
            </a:r>
            <a:r>
              <a:rPr lang="en-US" sz="2200" dirty="0">
                <a:ea typeface="+mn-lt"/>
                <a:cs typeface="+mn-lt"/>
              </a:rPr>
              <a:t> w Krakowie /w </a:t>
            </a:r>
            <a:r>
              <a:rPr lang="en-US" sz="2200" dirty="0" err="1">
                <a:ea typeface="+mn-lt"/>
                <a:cs typeface="+mn-lt"/>
              </a:rPr>
              <a:t>katedrze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Wawelu</a:t>
            </a:r>
            <a:r>
              <a:rPr lang="en-US" sz="2200" dirty="0">
                <a:ea typeface="+mn-lt"/>
                <a:cs typeface="+mn-lt"/>
              </a:rPr>
              <a:t>/ </a:t>
            </a:r>
            <a:r>
              <a:rPr lang="en-US" sz="2200" dirty="0" err="1">
                <a:ea typeface="+mn-lt"/>
                <a:cs typeface="+mn-lt"/>
              </a:rPr>
              <a:t>koronowany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króla</a:t>
            </a:r>
            <a:r>
              <a:rPr lang="en-US" sz="2200" dirty="0">
                <a:ea typeface="+mn-lt"/>
                <a:cs typeface="+mn-lt"/>
              </a:rPr>
              <a:t> Polski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292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6960F-A244-E1D7-A777-EBC13F73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US" sz="3600" dirty="0"/>
              <a:t>12 </a:t>
            </a:r>
            <a:r>
              <a:rPr lang="en-US" sz="3600" err="1"/>
              <a:t>lutego</a:t>
            </a:r>
            <a:endParaRPr lang="en-US" sz="3600" dirty="0"/>
          </a:p>
        </p:txBody>
      </p:sp>
      <p:pic>
        <p:nvPicPr>
          <p:cNvPr id="4" name="Picture 3" descr="98 lat temu w Bytomiu rozpoczął działalność Polski Komisariat Plebiscytowy">
            <a:extLst>
              <a:ext uri="{FF2B5EF4-FFF2-40B4-BE49-F238E27FC236}">
                <a16:creationId xmlns:a16="http://schemas.microsoft.com/office/drawing/2014/main" id="{83173672-A2D6-206B-D440-A42582A9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12" r="29437" b="-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6" name="Picture 5" descr="Apel Polskiego Komisariatu Plebiscytowego dla Górnego Śląska ...">
            <a:extLst>
              <a:ext uri="{FF2B5EF4-FFF2-40B4-BE49-F238E27FC236}">
                <a16:creationId xmlns:a16="http://schemas.microsoft.com/office/drawing/2014/main" id="{B6113CBB-07DE-5E4C-A56F-2EECD6741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28953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5" name="Picture 4" descr="Obraz znaleziony dla: polski komisariat plebiscytowy">
            <a:extLst>
              <a:ext uri="{FF2B5EF4-FFF2-40B4-BE49-F238E27FC236}">
                <a16:creationId xmlns:a16="http://schemas.microsoft.com/office/drawing/2014/main" id="{2E7E1F27-41A7-9089-27E0-A4B5E6BA7E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129" r="5711" b="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81B1-86E6-3FA0-E374-A2843AA5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12 </a:t>
            </a:r>
            <a:r>
              <a:rPr lang="en-US" sz="2400" err="1">
                <a:ea typeface="+mn-lt"/>
                <a:cs typeface="+mn-lt"/>
              </a:rPr>
              <a:t>lutego</a:t>
            </a:r>
            <a:r>
              <a:rPr lang="en-US" sz="2400" dirty="0">
                <a:ea typeface="+mn-lt"/>
                <a:cs typeface="+mn-lt"/>
              </a:rPr>
              <a:t> – w 1920 </a:t>
            </a:r>
            <a:r>
              <a:rPr lang="en-US" sz="2400" err="1">
                <a:ea typeface="+mn-lt"/>
                <a:cs typeface="+mn-lt"/>
              </a:rPr>
              <a:t>roku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rozpoczął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działalność</a:t>
            </a:r>
            <a:r>
              <a:rPr lang="en-US" sz="2400" dirty="0">
                <a:ea typeface="+mn-lt"/>
                <a:cs typeface="+mn-lt"/>
              </a:rPr>
              <a:t> Polski </a:t>
            </a:r>
            <a:r>
              <a:rPr lang="en-US" sz="2400" err="1">
                <a:ea typeface="+mn-lt"/>
                <a:cs typeface="+mn-lt"/>
              </a:rPr>
              <a:t>Komisariat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Plebiscytowy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Jego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siedziba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znajdowała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err="1">
                <a:ea typeface="+mn-lt"/>
                <a:cs typeface="+mn-lt"/>
              </a:rPr>
              <a:t>hotelu</a:t>
            </a:r>
            <a:r>
              <a:rPr lang="en-US" sz="2400" dirty="0">
                <a:ea typeface="+mn-lt"/>
                <a:cs typeface="+mn-lt"/>
              </a:rPr>
              <a:t> „</a:t>
            </a:r>
            <a:r>
              <a:rPr lang="en-US" sz="2400" err="1">
                <a:ea typeface="+mn-lt"/>
                <a:cs typeface="+mn-lt"/>
              </a:rPr>
              <a:t>Lomnitz</a:t>
            </a:r>
            <a:r>
              <a:rPr lang="en-US" sz="2400" dirty="0">
                <a:ea typeface="+mn-lt"/>
                <a:cs typeface="+mn-lt"/>
              </a:rPr>
              <a:t>” w </a:t>
            </a:r>
            <a:r>
              <a:rPr lang="en-US" sz="2400" err="1">
                <a:ea typeface="+mn-lt"/>
                <a:cs typeface="+mn-lt"/>
              </a:rPr>
              <a:t>Bytomiu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5869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ttle of Stoczek. Bitwa pod Stoczkiem. Painting by Jan Rosen | Fine ...">
            <a:extLst>
              <a:ext uri="{FF2B5EF4-FFF2-40B4-BE49-F238E27FC236}">
                <a16:creationId xmlns:a16="http://schemas.microsoft.com/office/drawing/2014/main" id="{626F47AD-0C17-5DD4-4B57-3C40D0DB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7942" r="16896" b="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FE87E-5092-080A-A305-DBBAEDA7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14 lutego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163C-8CDD-BB75-6397-99421B99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14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lutego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– w 1831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roku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czasie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powstania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listopadowego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bitwie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pod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Stoczkiem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wojska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polskie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pokonały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armię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rosyjską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Pomnik bitwy pod Stoczkiem w Stoczku Łukowskim mapa, zdjecia, Stoczek ...">
            <a:extLst>
              <a:ext uri="{FF2B5EF4-FFF2-40B4-BE49-F238E27FC236}">
                <a16:creationId xmlns:a16="http://schemas.microsoft.com/office/drawing/2014/main" id="{183AA43E-EAA2-6BAE-6FB5-93A52011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17" r="2187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17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6 lutego 1919 roku podpisano rozejm w Trewirze » Historykon.pl">
            <a:extLst>
              <a:ext uri="{FF2B5EF4-FFF2-40B4-BE49-F238E27FC236}">
                <a16:creationId xmlns:a16="http://schemas.microsoft.com/office/drawing/2014/main" id="{1F313CA0-3CC4-B102-33A5-3C2D1547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524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7" name="Picture 6" descr="Obraz znaleziony dla: rozejm w trewirze 1919">
            <a:extLst>
              <a:ext uri="{FF2B5EF4-FFF2-40B4-BE49-F238E27FC236}">
                <a16:creationId xmlns:a16="http://schemas.microsoft.com/office/drawing/2014/main" id="{A38508F4-1CAE-C7C5-9A08-C278F7DE60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62" r="22756" b="3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Picture 5" descr="Dokładnie 101 lat temu (16 lutego... - Stadionowi Oprawcy">
            <a:extLst>
              <a:ext uri="{FF2B5EF4-FFF2-40B4-BE49-F238E27FC236}">
                <a16:creationId xmlns:a16="http://schemas.microsoft.com/office/drawing/2014/main" id="{8C184DFA-5F67-5AC3-337D-F617DED4A1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1" r="-1" b="40066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F04BC-2C96-16F8-C07F-82C7F878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 lutego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8A3A-151D-2A59-1B24-BBB58554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638800"/>
            <a:ext cx="5505814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lutego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w 1919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podpisano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Trewirze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rozejm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kończący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powstanie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wielkopolskie</a:t>
            </a:r>
          </a:p>
        </p:txBody>
      </p:sp>
    </p:spTree>
    <p:extLst>
      <p:ext uri="{BB962C8B-B14F-4D97-AF65-F5344CB8AC3E}">
        <p14:creationId xmlns:p14="http://schemas.microsoft.com/office/powerpoint/2010/main" val="328425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45 lat temu: 18 września 1772 r. Rosja, Austria i Prusy notyfikowały I ...">
            <a:extLst>
              <a:ext uri="{FF2B5EF4-FFF2-40B4-BE49-F238E27FC236}">
                <a16:creationId xmlns:a16="http://schemas.microsoft.com/office/drawing/2014/main" id="{95771B49-3FE3-0652-136E-3A2431EB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6796" r="5576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9ABA8-DA0E-1C13-3DFF-53D4F755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 lutego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6730-BB23-66E2-2FFD-1019583D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17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lutego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– w 1772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roku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Petersburgu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podpisano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tajną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konwencję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rosyjsko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–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pruską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dotyczącą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I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rozbioru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Polski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Rozbiory Polski – Blisko Polski">
            <a:extLst>
              <a:ext uri="{FF2B5EF4-FFF2-40B4-BE49-F238E27FC236}">
                <a16:creationId xmlns:a16="http://schemas.microsoft.com/office/drawing/2014/main" id="{B008A673-3185-CC78-0CF1-496F3ED6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24" r="1169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392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062FD-9F5D-0ABD-F64A-5547B35F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447" y="5059192"/>
            <a:ext cx="3138431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 lutego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F300-8E86-39C2-1C27-9D3F4F9EA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234" y="4070638"/>
            <a:ext cx="5650644" cy="97682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lutego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– w 1771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oddziały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konfederatów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barskich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pokonały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pod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Lanckoroną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wojska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rosyjskie</a:t>
            </a:r>
            <a:endParaRPr lang="en-US" sz="2400" kern="12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DCC11-E0BF-B044-5328-E170681A21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6141"/>
          <a:stretch/>
        </p:blipFill>
        <p:spPr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758507-F793-F098-ED38-9EA6E3F8B3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4209" r="15821" b="-1"/>
          <a:stretch/>
        </p:blipFill>
        <p:spPr>
          <a:xfrm>
            <a:off x="4074406" y="1"/>
            <a:ext cx="3975445" cy="3189088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9" name="Freeform: Shape 38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page_10_1042883824_29130300">
            <a:extLst>
              <a:ext uri="{FF2B5EF4-FFF2-40B4-BE49-F238E27FC236}">
                <a16:creationId xmlns:a16="http://schemas.microsoft.com/office/drawing/2014/main" id="{04743847-E238-20E8-0DB6-5F9BB70144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r="4436"/>
          <a:stretch/>
        </p:blipFill>
        <p:spPr>
          <a:xfrm>
            <a:off x="8236424" y="1"/>
            <a:ext cx="3955576" cy="4015007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71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450 rocznica wyboru Henryka Walezego na króla Polski">
            <a:extLst>
              <a:ext uri="{FF2B5EF4-FFF2-40B4-BE49-F238E27FC236}">
                <a16:creationId xmlns:a16="http://schemas.microsoft.com/office/drawing/2014/main" id="{B314ADC9-DE82-E79A-89B3-CCACA2F6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78" r="9193" b="2"/>
          <a:stretch/>
        </p:blipFill>
        <p:spPr>
          <a:xfrm>
            <a:off x="4747307" y="653615"/>
            <a:ext cx="6702822" cy="5540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B0262A-C744-FF31-6630-0D706D9F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719268"/>
            <a:ext cx="3573794" cy="2905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21 lutego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7B55-9215-50F9-4D2D-15990960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43" y="3764655"/>
            <a:ext cx="3573793" cy="2374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2"/>
                </a:solidFill>
              </a:rPr>
              <a:t>21 lutego – w 1574 roku Henryk III Walezy został koronowany na pierwszego elekcyjnego króla Polski</a:t>
            </a:r>
          </a:p>
        </p:txBody>
      </p:sp>
    </p:spTree>
    <p:extLst>
      <p:ext uri="{BB962C8B-B14F-4D97-AF65-F5344CB8AC3E}">
        <p14:creationId xmlns:p14="http://schemas.microsoft.com/office/powerpoint/2010/main" val="3519671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Kalendarz historyczny</vt:lpstr>
      <vt:lpstr>4 lutego</vt:lpstr>
      <vt:lpstr>6 lutego</vt:lpstr>
      <vt:lpstr>12 lutego</vt:lpstr>
      <vt:lpstr>14 lutego</vt:lpstr>
      <vt:lpstr>16 lutego</vt:lpstr>
      <vt:lpstr>17 lutego</vt:lpstr>
      <vt:lpstr>20 lutego</vt:lpstr>
      <vt:lpstr>21 lutego</vt:lpstr>
      <vt:lpstr>29 lutego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162</cp:revision>
  <dcterms:created xsi:type="dcterms:W3CDTF">2025-03-02T09:55:56Z</dcterms:created>
  <dcterms:modified xsi:type="dcterms:W3CDTF">2025-03-02T10:59:09Z</dcterms:modified>
</cp:coreProperties>
</file>